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08" r:id="rId3"/>
    <p:sldId id="275" r:id="rId4"/>
    <p:sldId id="278" r:id="rId5"/>
    <p:sldId id="343" r:id="rId6"/>
    <p:sldId id="342" r:id="rId7"/>
    <p:sldId id="273" r:id="rId8"/>
    <p:sldId id="285" r:id="rId9"/>
    <p:sldId id="268" r:id="rId10"/>
    <p:sldId id="309" r:id="rId11"/>
    <p:sldId id="310" r:id="rId12"/>
    <p:sldId id="311" r:id="rId13"/>
    <p:sldId id="286" r:id="rId14"/>
    <p:sldId id="279" r:id="rId15"/>
    <p:sldId id="344" r:id="rId16"/>
    <p:sldId id="282" r:id="rId17"/>
    <p:sldId id="339" r:id="rId18"/>
    <p:sldId id="312" r:id="rId19"/>
    <p:sldId id="340" r:id="rId20"/>
    <p:sldId id="258" r:id="rId21"/>
    <p:sldId id="348" r:id="rId22"/>
    <p:sldId id="322" r:id="rId23"/>
    <p:sldId id="345" r:id="rId24"/>
    <p:sldId id="346" r:id="rId25"/>
    <p:sldId id="349" r:id="rId26"/>
    <p:sldId id="325" r:id="rId27"/>
    <p:sldId id="324" r:id="rId28"/>
    <p:sldId id="288" r:id="rId29"/>
    <p:sldId id="327" r:id="rId30"/>
    <p:sldId id="350" r:id="rId31"/>
    <p:sldId id="259" r:id="rId32"/>
    <p:sldId id="292" r:id="rId33"/>
    <p:sldId id="293" r:id="rId34"/>
    <p:sldId id="295" r:id="rId35"/>
    <p:sldId id="296" r:id="rId36"/>
    <p:sldId id="298" r:id="rId37"/>
    <p:sldId id="331" r:id="rId38"/>
    <p:sldId id="332" r:id="rId39"/>
    <p:sldId id="341" r:id="rId40"/>
    <p:sldId id="333" r:id="rId41"/>
    <p:sldId id="260" r:id="rId42"/>
    <p:sldId id="261" r:id="rId43"/>
    <p:sldId id="336" r:id="rId44"/>
    <p:sldId id="305" r:id="rId45"/>
    <p:sldId id="303" r:id="rId46"/>
    <p:sldId id="304" r:id="rId47"/>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4133"/>
    <a:srgbClr val="E3EB75"/>
    <a:srgbClr val="F0F03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3690" autoAdjust="0"/>
  </p:normalViewPr>
  <p:slideViewPr>
    <p:cSldViewPr>
      <p:cViewPr>
        <p:scale>
          <a:sx n="78" d="100"/>
          <a:sy n="78" d="100"/>
        </p:scale>
        <p:origin x="-366" y="-6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2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AU"/>
  <c:style val="36"/>
  <c:chart>
    <c:view3D>
      <c:rAngAx val="1"/>
    </c:view3D>
    <c:plotArea>
      <c:layout/>
      <c:bar3DChart>
        <c:barDir val="col"/>
        <c:grouping val="stacked"/>
        <c:ser>
          <c:idx val="0"/>
          <c:order val="0"/>
          <c:dLbls>
            <c:dLbl>
              <c:idx val="0"/>
              <c:layout>
                <c:manualLayout>
                  <c:x val="1.3888888888889015E-3"/>
                  <c:y val="-0.21587150496134511"/>
                </c:manualLayout>
              </c:layout>
              <c:showVal val="1"/>
            </c:dLbl>
            <c:dLbl>
              <c:idx val="1"/>
              <c:layout>
                <c:manualLayout>
                  <c:x val="1.3888888888889015E-3"/>
                  <c:y val="-0.29206144788888005"/>
                </c:manualLayout>
              </c:layout>
              <c:showVal val="1"/>
            </c:dLbl>
            <c:dLbl>
              <c:idx val="2"/>
              <c:layout>
                <c:manualLayout>
                  <c:x val="8.3333333333333766E-3"/>
                  <c:y val="-0.33523574888114771"/>
                </c:manualLayout>
              </c:layout>
              <c:showVal val="1"/>
            </c:dLbl>
            <c:dLbl>
              <c:idx val="3"/>
              <c:layout>
                <c:manualLayout>
                  <c:x val="2.7777777777778139E-3"/>
                  <c:y val="-0.40380669751592951"/>
                </c:manualLayout>
              </c:layout>
              <c:showVal val="1"/>
            </c:dLbl>
            <c:dLbl>
              <c:idx val="4"/>
              <c:layout>
                <c:manualLayout>
                  <c:x val="5.5555555555555558E-3"/>
                  <c:y val="-0.33523574888114771"/>
                </c:manualLayout>
              </c:layout>
              <c:showVal val="1"/>
            </c:dLbl>
            <c:dLbl>
              <c:idx val="5"/>
              <c:layout>
                <c:manualLayout>
                  <c:x val="1.3888888888889015E-3"/>
                  <c:y val="-0.40380669751592951"/>
                </c:manualLayout>
              </c:layout>
              <c:showVal val="1"/>
            </c:dLbl>
            <c:dLbl>
              <c:idx val="6"/>
              <c:layout>
                <c:manualLayout>
                  <c:x val="4.1666666666666814E-3"/>
                  <c:y val="-0.36317206128791302"/>
                </c:manualLayout>
              </c:layout>
              <c:showVal val="1"/>
            </c:dLbl>
            <c:dLbl>
              <c:idx val="7"/>
              <c:layout>
                <c:manualLayout>
                  <c:x val="4.1665573053368404E-3"/>
                  <c:y val="-0.23618882307535405"/>
                </c:manualLayout>
              </c:layout>
              <c:showVal val="1"/>
            </c:dLbl>
            <c:dLbl>
              <c:idx val="8"/>
              <c:layout>
                <c:manualLayout>
                  <c:x val="2.7777777777778139E-3"/>
                  <c:y val="-0.28190278883187614"/>
                </c:manualLayout>
              </c:layout>
              <c:showVal val="1"/>
            </c:dLbl>
            <c:dLbl>
              <c:idx val="9"/>
              <c:layout>
                <c:manualLayout>
                  <c:x val="9.7222222222222727E-3"/>
                  <c:y val="-0.24126815260385628"/>
                </c:manualLayout>
              </c:layout>
              <c:showVal val="1"/>
            </c:dLbl>
            <c:dLbl>
              <c:idx val="10"/>
              <c:layout>
                <c:manualLayout>
                  <c:x val="1.3888888888889015E-3"/>
                  <c:y val="-0.36317206128791302"/>
                </c:manualLayout>
              </c:layout>
              <c:showVal val="1"/>
            </c:dLbl>
            <c:dLbl>
              <c:idx val="11"/>
              <c:layout>
                <c:manualLayout>
                  <c:x val="8.3333333333333766E-3"/>
                  <c:y val="-0.36571172605216112"/>
                </c:manualLayout>
              </c:layout>
              <c:showVal val="1"/>
            </c:dLbl>
            <c:dLbl>
              <c:idx val="12"/>
              <c:layout>
                <c:manualLayout>
                  <c:x val="6.9444444444445984E-3"/>
                  <c:y val="-0.26920446501062006"/>
                </c:manualLayout>
              </c:layout>
              <c:showVal val="1"/>
            </c:dLbl>
            <c:dLbl>
              <c:idx val="13"/>
              <c:layout>
                <c:manualLayout>
                  <c:x val="6.9444444444444909E-3"/>
                  <c:y val="-0.28952178312463051"/>
                </c:manualLayout>
              </c:layout>
              <c:showVal val="1"/>
            </c:dLbl>
            <c:dLbl>
              <c:idx val="14"/>
              <c:layout>
                <c:manualLayout>
                  <c:x val="5.5555555555555558E-3"/>
                  <c:y val="-0.34031507840965286"/>
                </c:manualLayout>
              </c:layout>
              <c:showVal val="1"/>
            </c:dLbl>
            <c:dLbl>
              <c:idx val="15"/>
              <c:layout>
                <c:manualLayout>
                  <c:x val="5.5555555555555558E-3"/>
                  <c:y val="-0.36317206128791302"/>
                </c:manualLayout>
              </c:layout>
              <c:showVal val="1"/>
            </c:dLbl>
            <c:txPr>
              <a:bodyPr/>
              <a:lstStyle/>
              <a:p>
                <a:pPr>
                  <a:defRPr lang="en-AU"/>
                </a:pPr>
                <a:endParaRPr lang="en-US"/>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SCORED'!$CW$3:$CW$18</c:f>
              <c:numCache>
                <c:formatCode>0.00</c:formatCode>
                <c:ptCount val="16"/>
                <c:pt idx="0">
                  <c:v>50</c:v>
                </c:pt>
                <c:pt idx="1">
                  <c:v>72</c:v>
                </c:pt>
                <c:pt idx="2">
                  <c:v>83.333333333333258</c:v>
                </c:pt>
                <c:pt idx="3">
                  <c:v>100</c:v>
                </c:pt>
                <c:pt idx="4">
                  <c:v>83.333333333333258</c:v>
                </c:pt>
                <c:pt idx="5">
                  <c:v>100</c:v>
                </c:pt>
                <c:pt idx="6">
                  <c:v>91.333333333333258</c:v>
                </c:pt>
                <c:pt idx="7">
                  <c:v>56</c:v>
                </c:pt>
                <c:pt idx="8">
                  <c:v>67.333333333333258</c:v>
                </c:pt>
                <c:pt idx="9">
                  <c:v>58.666666666666345</c:v>
                </c:pt>
                <c:pt idx="10">
                  <c:v>91.333333333333258</c:v>
                </c:pt>
                <c:pt idx="11">
                  <c:v>91.333333333333258</c:v>
                </c:pt>
                <c:pt idx="12">
                  <c:v>66.666666666666657</c:v>
                </c:pt>
                <c:pt idx="13">
                  <c:v>72.666666666666671</c:v>
                </c:pt>
                <c:pt idx="14">
                  <c:v>86</c:v>
                </c:pt>
                <c:pt idx="15">
                  <c:v>91.333333333333258</c:v>
                </c:pt>
              </c:numCache>
            </c:numRef>
          </c:val>
        </c:ser>
        <c:shape val="box"/>
        <c:axId val="117693824"/>
        <c:axId val="119682944"/>
        <c:axId val="0"/>
      </c:bar3DChart>
      <c:catAx>
        <c:axId val="117693824"/>
        <c:scaling>
          <c:orientation val="minMax"/>
        </c:scaling>
        <c:axPos val="b"/>
        <c:tickLblPos val="nextTo"/>
        <c:txPr>
          <a:bodyPr/>
          <a:lstStyle/>
          <a:p>
            <a:pPr>
              <a:defRPr lang="en-AU"/>
            </a:pPr>
            <a:endParaRPr lang="en-US"/>
          </a:p>
        </c:txPr>
        <c:crossAx val="119682944"/>
        <c:crosses val="autoZero"/>
        <c:auto val="1"/>
        <c:lblAlgn val="ctr"/>
        <c:lblOffset val="100"/>
      </c:catAx>
      <c:valAx>
        <c:axId val="119682944"/>
        <c:scaling>
          <c:orientation val="minMax"/>
        </c:scaling>
        <c:axPos val="l"/>
        <c:majorGridlines/>
        <c:numFmt formatCode="0" sourceLinked="0"/>
        <c:tickLblPos val="nextTo"/>
        <c:txPr>
          <a:bodyPr/>
          <a:lstStyle/>
          <a:p>
            <a:pPr>
              <a:defRPr lang="en-AU"/>
            </a:pPr>
            <a:endParaRPr lang="en-US"/>
          </a:p>
        </c:txPr>
        <c:crossAx val="117693824"/>
        <c:crosses val="autoZero"/>
        <c:crossBetween val="between"/>
      </c:valAx>
      <c:spPr>
        <a:ln>
          <a:noFill/>
        </a:ln>
      </c:spPr>
    </c:plotArea>
    <c:plotVisOnly val="1"/>
  </c:chart>
  <c:spPr>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AU"/>
  <c:style val="37"/>
  <c:chart>
    <c:view3D>
      <c:rAngAx val="1"/>
    </c:view3D>
    <c:plotArea>
      <c:layout/>
      <c:bar3DChart>
        <c:barDir val="col"/>
        <c:grouping val="clustered"/>
        <c:ser>
          <c:idx val="0"/>
          <c:order val="0"/>
          <c:dLbls>
            <c:txPr>
              <a:bodyPr/>
              <a:lstStyle/>
              <a:p>
                <a:pPr>
                  <a:defRPr lang="en-AU"/>
                </a:pPr>
                <a:endParaRPr lang="en-US"/>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SCORED'!$CV$3:$CV$18</c:f>
              <c:numCache>
                <c:formatCode>0.00</c:formatCode>
                <c:ptCount val="16"/>
                <c:pt idx="0">
                  <c:v>40.984444444444136</c:v>
                </c:pt>
                <c:pt idx="1">
                  <c:v>33.680000000000007</c:v>
                </c:pt>
                <c:pt idx="2">
                  <c:v>35.840000000000003</c:v>
                </c:pt>
                <c:pt idx="3">
                  <c:v>43.82222222222223</c:v>
                </c:pt>
                <c:pt idx="4">
                  <c:v>40</c:v>
                </c:pt>
                <c:pt idx="5">
                  <c:v>27.095555555555556</c:v>
                </c:pt>
                <c:pt idx="6">
                  <c:v>43.777777777777786</c:v>
                </c:pt>
                <c:pt idx="7">
                  <c:v>38.40666666666624</c:v>
                </c:pt>
                <c:pt idx="8">
                  <c:v>36.011111111111106</c:v>
                </c:pt>
                <c:pt idx="9">
                  <c:v>30.03111111111113</c:v>
                </c:pt>
                <c:pt idx="10">
                  <c:v>27.895555555555557</c:v>
                </c:pt>
                <c:pt idx="11">
                  <c:v>33.911111111111104</c:v>
                </c:pt>
                <c:pt idx="12">
                  <c:v>43.251111111111115</c:v>
                </c:pt>
                <c:pt idx="13">
                  <c:v>42.577777777777776</c:v>
                </c:pt>
                <c:pt idx="14">
                  <c:v>36.933333333333337</c:v>
                </c:pt>
                <c:pt idx="15">
                  <c:v>19.611111111111196</c:v>
                </c:pt>
              </c:numCache>
            </c:numRef>
          </c:val>
        </c:ser>
        <c:shape val="box"/>
        <c:axId val="72991104"/>
        <c:axId val="72992640"/>
        <c:axId val="0"/>
      </c:bar3DChart>
      <c:catAx>
        <c:axId val="72991104"/>
        <c:scaling>
          <c:orientation val="minMax"/>
        </c:scaling>
        <c:axPos val="b"/>
        <c:tickLblPos val="nextTo"/>
        <c:txPr>
          <a:bodyPr/>
          <a:lstStyle/>
          <a:p>
            <a:pPr>
              <a:defRPr lang="en-AU"/>
            </a:pPr>
            <a:endParaRPr lang="en-US"/>
          </a:p>
        </c:txPr>
        <c:crossAx val="72992640"/>
        <c:crosses val="autoZero"/>
        <c:auto val="1"/>
        <c:lblAlgn val="ctr"/>
        <c:lblOffset val="100"/>
      </c:catAx>
      <c:valAx>
        <c:axId val="72992640"/>
        <c:scaling>
          <c:orientation val="minMax"/>
          <c:max val="45"/>
          <c:min val="0"/>
        </c:scaling>
        <c:axPos val="l"/>
        <c:majorGridlines/>
        <c:numFmt formatCode="0" sourceLinked="0"/>
        <c:tickLblPos val="nextTo"/>
        <c:txPr>
          <a:bodyPr/>
          <a:lstStyle/>
          <a:p>
            <a:pPr>
              <a:defRPr lang="en-AU"/>
            </a:pPr>
            <a:endParaRPr lang="en-US"/>
          </a:p>
        </c:txPr>
        <c:crossAx val="72991104"/>
        <c:crosses val="autoZero"/>
        <c:crossBetween val="between"/>
        <c:majorUnit val="5"/>
        <c:minorUnit val="1"/>
      </c:valAx>
    </c:plotArea>
    <c:plotVisOnly val="1"/>
  </c:chart>
  <c:spPr>
    <a:ln>
      <a:no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AU"/>
  <c:style val="24"/>
  <c:chart>
    <c:view3D>
      <c:rAngAx val="1"/>
    </c:view3D>
    <c:plotArea>
      <c:layout/>
      <c:bar3DChart>
        <c:barDir val="col"/>
        <c:grouping val="clustered"/>
        <c:ser>
          <c:idx val="0"/>
          <c:order val="0"/>
          <c:dLbls>
            <c:txPr>
              <a:bodyPr/>
              <a:lstStyle/>
              <a:p>
                <a:pPr>
                  <a:defRPr lang="en-AU"/>
                </a:pPr>
                <a:endParaRPr lang="en-US"/>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SCORED'!$CX$3:$CX$18</c:f>
              <c:numCache>
                <c:formatCode>0.00</c:formatCode>
                <c:ptCount val="16"/>
                <c:pt idx="0">
                  <c:v>308.56031746031664</c:v>
                </c:pt>
                <c:pt idx="1">
                  <c:v>315.48492063492216</c:v>
                </c:pt>
                <c:pt idx="2">
                  <c:v>308.13174603174701</c:v>
                </c:pt>
                <c:pt idx="3">
                  <c:v>306.00873015873015</c:v>
                </c:pt>
                <c:pt idx="4">
                  <c:v>281.65158730158726</c:v>
                </c:pt>
                <c:pt idx="5">
                  <c:v>252.13095238095238</c:v>
                </c:pt>
                <c:pt idx="6">
                  <c:v>312.66150793650769</c:v>
                </c:pt>
                <c:pt idx="7">
                  <c:v>264.19246031746218</c:v>
                </c:pt>
                <c:pt idx="8">
                  <c:v>296.57341269841265</c:v>
                </c:pt>
                <c:pt idx="9">
                  <c:v>236.59642857142867</c:v>
                </c:pt>
                <c:pt idx="10">
                  <c:v>272.8</c:v>
                </c:pt>
                <c:pt idx="11">
                  <c:v>313.92579365079365</c:v>
                </c:pt>
                <c:pt idx="12">
                  <c:v>327.84603174603166</c:v>
                </c:pt>
                <c:pt idx="13">
                  <c:v>315.34007936507925</c:v>
                </c:pt>
                <c:pt idx="14">
                  <c:v>291.41190476190286</c:v>
                </c:pt>
                <c:pt idx="15">
                  <c:v>312.90873015872899</c:v>
                </c:pt>
              </c:numCache>
            </c:numRef>
          </c:val>
        </c:ser>
        <c:shape val="box"/>
        <c:axId val="73901568"/>
        <c:axId val="73903104"/>
        <c:axId val="0"/>
      </c:bar3DChart>
      <c:catAx>
        <c:axId val="73901568"/>
        <c:scaling>
          <c:orientation val="minMax"/>
        </c:scaling>
        <c:axPos val="b"/>
        <c:tickLblPos val="nextTo"/>
        <c:txPr>
          <a:bodyPr/>
          <a:lstStyle/>
          <a:p>
            <a:pPr>
              <a:defRPr lang="en-AU"/>
            </a:pPr>
            <a:endParaRPr lang="en-US"/>
          </a:p>
        </c:txPr>
        <c:crossAx val="73903104"/>
        <c:crosses val="autoZero"/>
        <c:auto val="1"/>
        <c:lblAlgn val="ctr"/>
        <c:lblOffset val="100"/>
      </c:catAx>
      <c:valAx>
        <c:axId val="73903104"/>
        <c:scaling>
          <c:orientation val="minMax"/>
        </c:scaling>
        <c:axPos val="l"/>
        <c:majorGridlines/>
        <c:numFmt formatCode="0" sourceLinked="0"/>
        <c:tickLblPos val="nextTo"/>
        <c:txPr>
          <a:bodyPr/>
          <a:lstStyle/>
          <a:p>
            <a:pPr>
              <a:defRPr lang="en-AU"/>
            </a:pPr>
            <a:endParaRPr lang="en-US"/>
          </a:p>
        </c:txPr>
        <c:crossAx val="73901568"/>
        <c:crosses val="autoZero"/>
        <c:crossBetween val="between"/>
      </c:valAx>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AU"/>
  <c:style val="34"/>
  <c:chart>
    <c:view3D>
      <c:rAngAx val="1"/>
    </c:view3D>
    <c:plotArea>
      <c:layout/>
      <c:bar3DChart>
        <c:barDir val="col"/>
        <c:grouping val="clustered"/>
        <c:ser>
          <c:idx val="0"/>
          <c:order val="0"/>
          <c:dLbls>
            <c:numFmt formatCode="#,##0.00" sourceLinked="0"/>
            <c:txPr>
              <a:bodyPr/>
              <a:lstStyle/>
              <a:p>
                <a:pPr>
                  <a:defRPr lang="en-AU"/>
                </a:pPr>
                <a:endParaRPr lang="en-US"/>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SCORED'!$CY$3:$CY$18</c:f>
              <c:numCache>
                <c:formatCode>General</c:formatCode>
                <c:ptCount val="16"/>
                <c:pt idx="0">
                  <c:v>381.82185185185182</c:v>
                </c:pt>
                <c:pt idx="1">
                  <c:v>374.32608465608399</c:v>
                </c:pt>
                <c:pt idx="2">
                  <c:v>418.18380952380971</c:v>
                </c:pt>
                <c:pt idx="3">
                  <c:v>392.92817460317298</c:v>
                </c:pt>
                <c:pt idx="4">
                  <c:v>375.40912698412694</c:v>
                </c:pt>
                <c:pt idx="5">
                  <c:v>389.24526455026455</c:v>
                </c:pt>
                <c:pt idx="6">
                  <c:v>410.84679894179823</c:v>
                </c:pt>
                <c:pt idx="7">
                  <c:v>399.09349206349214</c:v>
                </c:pt>
                <c:pt idx="8">
                  <c:v>391.48706349206356</c:v>
                </c:pt>
                <c:pt idx="9">
                  <c:v>410.15658730158725</c:v>
                </c:pt>
                <c:pt idx="10">
                  <c:v>379.84896825396902</c:v>
                </c:pt>
                <c:pt idx="11">
                  <c:v>411.01007936507864</c:v>
                </c:pt>
                <c:pt idx="12">
                  <c:v>462.33000000000004</c:v>
                </c:pt>
                <c:pt idx="13">
                  <c:v>425.24658730158723</c:v>
                </c:pt>
                <c:pt idx="14">
                  <c:v>428.47214285714199</c:v>
                </c:pt>
                <c:pt idx="15">
                  <c:v>429.0740476190494</c:v>
                </c:pt>
              </c:numCache>
            </c:numRef>
          </c:val>
        </c:ser>
        <c:shape val="box"/>
        <c:axId val="73919488"/>
        <c:axId val="74060544"/>
        <c:axId val="0"/>
      </c:bar3DChart>
      <c:catAx>
        <c:axId val="73919488"/>
        <c:scaling>
          <c:orientation val="minMax"/>
        </c:scaling>
        <c:axPos val="b"/>
        <c:tickLblPos val="nextTo"/>
        <c:txPr>
          <a:bodyPr/>
          <a:lstStyle/>
          <a:p>
            <a:pPr>
              <a:defRPr lang="en-AU"/>
            </a:pPr>
            <a:endParaRPr lang="en-US"/>
          </a:p>
        </c:txPr>
        <c:crossAx val="74060544"/>
        <c:crosses val="autoZero"/>
        <c:auto val="1"/>
        <c:lblAlgn val="ctr"/>
        <c:lblOffset val="100"/>
      </c:catAx>
      <c:valAx>
        <c:axId val="74060544"/>
        <c:scaling>
          <c:orientation val="minMax"/>
        </c:scaling>
        <c:axPos val="l"/>
        <c:majorGridlines/>
        <c:numFmt formatCode="General" sourceLinked="1"/>
        <c:tickLblPos val="nextTo"/>
        <c:txPr>
          <a:bodyPr/>
          <a:lstStyle/>
          <a:p>
            <a:pPr>
              <a:defRPr lang="en-AU"/>
            </a:pPr>
            <a:endParaRPr lang="en-US"/>
          </a:p>
        </c:txPr>
        <c:crossAx val="73919488"/>
        <c:crosses val="autoZero"/>
        <c:crossBetween val="between"/>
      </c:valAx>
    </c:plotArea>
    <c:plotVisOnly val="1"/>
  </c:chart>
  <c:spPr>
    <a:ln>
      <a:no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AU"/>
  <c:style val="41"/>
  <c:chart>
    <c:view3D>
      <c:rAngAx val="1"/>
    </c:view3D>
    <c:plotArea>
      <c:layout/>
      <c:bar3DChart>
        <c:barDir val="col"/>
        <c:grouping val="stacked"/>
        <c:ser>
          <c:idx val="0"/>
          <c:order val="0"/>
          <c:dLbls>
            <c:dLbl>
              <c:idx val="0"/>
              <c:layout>
                <c:manualLayout>
                  <c:x val="1.4336817217546641E-3"/>
                  <c:y val="-0.32098540770396333"/>
                </c:manualLayout>
              </c:layout>
              <c:showVal val="1"/>
            </c:dLbl>
            <c:dLbl>
              <c:idx val="1"/>
              <c:layout>
                <c:manualLayout>
                  <c:x val="2.8673634435093416E-3"/>
                  <c:y val="-0.32839276326636263"/>
                </c:manualLayout>
              </c:layout>
              <c:showVal val="1"/>
            </c:dLbl>
            <c:dLbl>
              <c:idx val="2"/>
              <c:layout>
                <c:manualLayout>
                  <c:x val="4.3010451652639933E-3"/>
                  <c:y val="-0.33826923734956094"/>
                </c:manualLayout>
              </c:layout>
              <c:showVal val="1"/>
            </c:dLbl>
            <c:dLbl>
              <c:idx val="3"/>
              <c:layout>
                <c:manualLayout>
                  <c:x val="5.7347268870186797E-3"/>
                  <c:y val="-0.34073835587035844"/>
                </c:manualLayout>
              </c:layout>
              <c:showVal val="1"/>
            </c:dLbl>
            <c:dLbl>
              <c:idx val="4"/>
              <c:layout>
                <c:manualLayout>
                  <c:x val="7.1684086087733193E-3"/>
                  <c:y val="-0.32098540770396328"/>
                </c:manualLayout>
              </c:layout>
              <c:showVal val="1"/>
            </c:dLbl>
            <c:dLbl>
              <c:idx val="5"/>
              <c:layout>
                <c:manualLayout>
                  <c:x val="0"/>
                  <c:y val="-0.31110893362076392"/>
                </c:manualLayout>
              </c:layout>
              <c:showVal val="1"/>
            </c:dLbl>
            <c:dLbl>
              <c:idx val="6"/>
              <c:layout>
                <c:manualLayout>
                  <c:x val="1.4336817217546641E-3"/>
                  <c:y val="-0.34814571143275752"/>
                </c:manualLayout>
              </c:layout>
              <c:showVal val="1"/>
            </c:dLbl>
            <c:dLbl>
              <c:idx val="7"/>
              <c:layout>
                <c:manualLayout>
                  <c:x val="2.867363443509391E-3"/>
                  <c:y val="-0.31604717066236182"/>
                </c:manualLayout>
              </c:layout>
              <c:showVal val="1"/>
            </c:dLbl>
            <c:dLbl>
              <c:idx val="8"/>
              <c:layout>
                <c:manualLayout>
                  <c:x val="4.3010451652639933E-3"/>
                  <c:y val="-0.31604717066236182"/>
                </c:manualLayout>
              </c:layout>
              <c:showVal val="1"/>
            </c:dLbl>
            <c:dLbl>
              <c:idx val="9"/>
              <c:layout>
                <c:manualLayout>
                  <c:x val="-1.4336817217546641E-3"/>
                  <c:y val="-0.29629422249596377"/>
                </c:manualLayout>
              </c:layout>
              <c:showVal val="1"/>
            </c:dLbl>
            <c:dLbl>
              <c:idx val="10"/>
              <c:layout>
                <c:manualLayout>
                  <c:x val="7.1684086087733193E-3"/>
                  <c:y val="-0.31110893362076392"/>
                </c:manualLayout>
              </c:layout>
              <c:showVal val="1"/>
            </c:dLbl>
            <c:dLbl>
              <c:idx val="11"/>
              <c:layout>
                <c:manualLayout>
                  <c:x val="1.4336817217546641E-3"/>
                  <c:y val="-0.33580011882876126"/>
                </c:manualLayout>
              </c:layout>
              <c:showVal val="1"/>
            </c:dLbl>
            <c:dLbl>
              <c:idx val="12"/>
              <c:layout>
                <c:manualLayout>
                  <c:x val="1.0035772052282647E-2"/>
                  <c:y val="-0.36049130403675606"/>
                </c:manualLayout>
              </c:layout>
              <c:showVal val="1"/>
            </c:dLbl>
            <c:dLbl>
              <c:idx val="13"/>
              <c:layout>
                <c:manualLayout>
                  <c:x val="2.8673634435094461E-3"/>
                  <c:y val="-0.33580011882876126"/>
                </c:manualLayout>
              </c:layout>
              <c:showVal val="1"/>
            </c:dLbl>
            <c:dLbl>
              <c:idx val="14"/>
              <c:layout>
                <c:manualLayout>
                  <c:x val="4.3010451652641382E-3"/>
                  <c:y val="-0.34073835587035844"/>
                </c:manualLayout>
              </c:layout>
              <c:showVal val="1"/>
            </c:dLbl>
            <c:dLbl>
              <c:idx val="15"/>
              <c:layout>
                <c:manualLayout>
                  <c:x val="5.7346139986941555E-3"/>
                  <c:y val="-0.33580011882876126"/>
                </c:manualLayout>
              </c:layout>
              <c:showVal val="1"/>
            </c:dLbl>
            <c:txPr>
              <a:bodyPr/>
              <a:lstStyle/>
              <a:p>
                <a:pPr>
                  <a:defRPr lang="en-AU"/>
                </a:pPr>
                <a:endParaRPr lang="en-US"/>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SCORED'!$CZ$3:$CZ$18</c:f>
              <c:numCache>
                <c:formatCode>0.00</c:formatCode>
                <c:ptCount val="16"/>
                <c:pt idx="0">
                  <c:v>781.36661375661299</c:v>
                </c:pt>
                <c:pt idx="1">
                  <c:v>795.49100529100519</c:v>
                </c:pt>
                <c:pt idx="2">
                  <c:v>845.48888888888894</c:v>
                </c:pt>
                <c:pt idx="3">
                  <c:v>842.75912698412696</c:v>
                </c:pt>
                <c:pt idx="4">
                  <c:v>780.39404761904802</c:v>
                </c:pt>
                <c:pt idx="5">
                  <c:v>768.47177248677303</c:v>
                </c:pt>
                <c:pt idx="6">
                  <c:v>858.61941798941791</c:v>
                </c:pt>
                <c:pt idx="7">
                  <c:v>757.69261904761913</c:v>
                </c:pt>
                <c:pt idx="8">
                  <c:v>791.40492063492047</c:v>
                </c:pt>
                <c:pt idx="9">
                  <c:v>735.45079365079368</c:v>
                </c:pt>
                <c:pt idx="10">
                  <c:v>771.87785714285712</c:v>
                </c:pt>
                <c:pt idx="11">
                  <c:v>850.18031746031852</c:v>
                </c:pt>
                <c:pt idx="12">
                  <c:v>900.09380952381275</c:v>
                </c:pt>
                <c:pt idx="13">
                  <c:v>855.83111111110782</c:v>
                </c:pt>
                <c:pt idx="14">
                  <c:v>842.81738095238154</c:v>
                </c:pt>
                <c:pt idx="15">
                  <c:v>852.92722222221914</c:v>
                </c:pt>
              </c:numCache>
            </c:numRef>
          </c:val>
        </c:ser>
        <c:shape val="cylinder"/>
        <c:axId val="74134272"/>
        <c:axId val="74135808"/>
        <c:axId val="0"/>
      </c:bar3DChart>
      <c:catAx>
        <c:axId val="74134272"/>
        <c:scaling>
          <c:orientation val="minMax"/>
        </c:scaling>
        <c:axPos val="b"/>
        <c:tickLblPos val="nextTo"/>
        <c:txPr>
          <a:bodyPr/>
          <a:lstStyle/>
          <a:p>
            <a:pPr>
              <a:defRPr lang="en-AU"/>
            </a:pPr>
            <a:endParaRPr lang="en-US"/>
          </a:p>
        </c:txPr>
        <c:crossAx val="74135808"/>
        <c:crosses val="autoZero"/>
        <c:auto val="1"/>
        <c:lblAlgn val="ctr"/>
        <c:lblOffset val="100"/>
      </c:catAx>
      <c:valAx>
        <c:axId val="74135808"/>
        <c:scaling>
          <c:orientation val="minMax"/>
        </c:scaling>
        <c:axPos val="l"/>
        <c:majorGridlines/>
        <c:numFmt formatCode="0" sourceLinked="0"/>
        <c:tickLblPos val="nextTo"/>
        <c:txPr>
          <a:bodyPr/>
          <a:lstStyle/>
          <a:p>
            <a:pPr>
              <a:defRPr lang="en-AU"/>
            </a:pPr>
            <a:endParaRPr lang="en-US"/>
          </a:p>
        </c:txPr>
        <c:crossAx val="74134272"/>
        <c:crosses val="autoZero"/>
        <c:crossBetween val="between"/>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4D8BFF-C1F7-4082-ABD7-9021C2098D2F}" type="datetimeFigureOut">
              <a:rPr lang="en-US" smtClean="0"/>
              <a:pPr/>
              <a:t>8/15/2011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A71D39-DF57-4B75-86A2-3F51AF5B4BF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Communication is the key – ALL IN ENGLISH</a:t>
            </a:r>
          </a:p>
          <a:p>
            <a:pPr>
              <a:buFontTx/>
              <a:buChar char="-"/>
            </a:pPr>
            <a:r>
              <a:rPr lang="en-AU" dirty="0" smtClean="0"/>
              <a:t>must be clear and timely – email, language</a:t>
            </a:r>
          </a:p>
          <a:p>
            <a:pPr>
              <a:buFontTx/>
              <a:buChar char="-"/>
            </a:pPr>
            <a:r>
              <a:rPr lang="en-AU" dirty="0" smtClean="0"/>
              <a:t>EMAIL – philosophy of returning emails ASAP as a PRIORITY</a:t>
            </a:r>
            <a:r>
              <a:rPr lang="en-AU" b="1" dirty="0" smtClean="0"/>
              <a:t>: 672 emails </a:t>
            </a:r>
            <a:r>
              <a:rPr lang="en-AU" dirty="0" smtClean="0"/>
              <a:t>– EXCLUDING internal emails</a:t>
            </a:r>
          </a:p>
          <a:p>
            <a:pPr>
              <a:buFontTx/>
              <a:buChar char="-"/>
            </a:pPr>
            <a:r>
              <a:rPr lang="en-AU" baseline="0" dirty="0" smtClean="0"/>
              <a:t>k</a:t>
            </a:r>
            <a:r>
              <a:rPr lang="en-AU" dirty="0" smtClean="0"/>
              <a:t>ey elements include all</a:t>
            </a:r>
            <a:r>
              <a:rPr lang="en-AU" baseline="0" dirty="0" smtClean="0"/>
              <a:t> activities and required resourcing – 1 service – 4 stations – but only 1 familiar with station and colliery</a:t>
            </a:r>
          </a:p>
          <a:p>
            <a:pPr>
              <a:buFontTx/>
              <a:buNone/>
            </a:pPr>
            <a:r>
              <a:rPr lang="en-AU" baseline="0" dirty="0" smtClean="0"/>
              <a:t>Resourcing- Manning-Assessors-Patients -Assistants-</a:t>
            </a:r>
            <a:r>
              <a:rPr lang="en-AU" baseline="0" dirty="0" err="1" smtClean="0"/>
              <a:t>Liason</a:t>
            </a:r>
            <a:r>
              <a:rPr lang="en-AU" baseline="0" dirty="0" smtClean="0"/>
              <a:t> </a:t>
            </a:r>
          </a:p>
          <a:p>
            <a:r>
              <a:rPr lang="en-AU" baseline="0" dirty="0" smtClean="0"/>
              <a:t>Competition Information – 16 Pages</a:t>
            </a:r>
          </a:p>
          <a:p>
            <a:r>
              <a:rPr lang="en-AU" baseline="0" dirty="0" smtClean="0"/>
              <a:t>Reference Material – 19 separate documents – focused on fine detail of procedures and equipment, as well as scoresheets, recent </a:t>
            </a:r>
            <a:r>
              <a:rPr lang="en-AU" baseline="0" dirty="0" err="1" smtClean="0"/>
              <a:t>aust</a:t>
            </a:r>
            <a:r>
              <a:rPr lang="en-AU" baseline="0" dirty="0" smtClean="0"/>
              <a:t> comp report, team deployment sheet, </a:t>
            </a:r>
            <a:r>
              <a:rPr lang="en-AU" baseline="0" dirty="0" err="1" smtClean="0"/>
              <a:t>philossophies</a:t>
            </a:r>
            <a:r>
              <a:rPr lang="en-AU" baseline="0" dirty="0" smtClean="0"/>
              <a:t> on team roles and </a:t>
            </a:r>
            <a:r>
              <a:rPr lang="en-AU" baseline="0" dirty="0" err="1" smtClean="0"/>
              <a:t>fuctions</a:t>
            </a:r>
            <a:r>
              <a:rPr lang="en-AU" baseline="0" dirty="0" smtClean="0"/>
              <a:t> (trauma </a:t>
            </a:r>
            <a:r>
              <a:rPr lang="en-AU" baseline="0" dirty="0" err="1" smtClean="0"/>
              <a:t>managemnt</a:t>
            </a:r>
            <a:r>
              <a:rPr lang="en-AU" baseline="0" dirty="0" smtClean="0"/>
              <a:t>), etc</a:t>
            </a:r>
          </a:p>
          <a:p>
            <a:endParaRPr lang="en-AU" baseline="0" dirty="0" smtClean="0"/>
          </a:p>
          <a:p>
            <a:endParaRPr lang="en-AU" baseline="0" dirty="0" smtClean="0"/>
          </a:p>
        </p:txBody>
      </p:sp>
      <p:sp>
        <p:nvSpPr>
          <p:cNvPr id="4" name="Slide Number Placeholder 3"/>
          <p:cNvSpPr>
            <a:spLocks noGrp="1"/>
          </p:cNvSpPr>
          <p:nvPr>
            <p:ph type="sldNum" sz="quarter" idx="10"/>
          </p:nvPr>
        </p:nvSpPr>
        <p:spPr/>
        <p:txBody>
          <a:bodyPr/>
          <a:lstStyle/>
          <a:p>
            <a:fld id="{17A71D39-DF57-4B75-86A2-3F51AF5B4BFC}" type="slidenum">
              <a:rPr lang="en-US" smtClean="0"/>
              <a:pPr/>
              <a:t>7</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sz="1200" b="1" kern="1200" dirty="0" smtClean="0">
                <a:solidFill>
                  <a:schemeClr val="tx1"/>
                </a:solidFill>
                <a:latin typeface="+mn-lt"/>
                <a:ea typeface="+mn-ea"/>
                <a:cs typeface="+mn-cs"/>
              </a:rPr>
              <a:t>I dome Exercise – route</a:t>
            </a:r>
            <a:r>
              <a:rPr lang="en-AU" sz="1200" b="1" kern="1200" baseline="0" dirty="0" smtClean="0">
                <a:solidFill>
                  <a:schemeClr val="tx1"/>
                </a:solidFill>
                <a:latin typeface="+mn-lt"/>
                <a:ea typeface="+mn-ea"/>
                <a:cs typeface="+mn-cs"/>
              </a:rPr>
              <a:t> marking – efficiency, attention to detail</a:t>
            </a:r>
            <a:endParaRPr lang="en-AU" sz="1200" b="1"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This exercise is set for completion by 3 teams of 2 persons each simultaneously in the Domes</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simple task of assessing the 12 North Panel status for damage following a ‘windblast’ event. </a:t>
            </a:r>
          </a:p>
          <a:p>
            <a:r>
              <a:rPr lang="en-AU" sz="1200" kern="1200" dirty="0" smtClean="0">
                <a:solidFill>
                  <a:schemeClr val="tx1"/>
                </a:solidFill>
                <a:latin typeface="+mn-lt"/>
                <a:ea typeface="+mn-ea"/>
                <a:cs typeface="+mn-cs"/>
              </a:rPr>
              <a:t>Not required to be under breathing apparatus as it is a speed exercise with the aim to check accuracy and attention to detail during an inspection.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Competitors will be provided with instruction that: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12 North Panel was not producing but the last production shift had reported a significant amount of roof in the pillar extraction panel was still standing (i.e. not yet collapsed)</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A large noise and pressure event has been felt in a neighbouring Panel and it is suspected that a goaf fall and windblast may have just occurred in the 12 North Panel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Shift Undermanager has instructed you to conduct an inspection of the 12 North Panel (only in areas that can be safely accessed) up to the </a:t>
            </a:r>
            <a:r>
              <a:rPr lang="en-AU" sz="1200" kern="1200" dirty="0" err="1" smtClean="0">
                <a:solidFill>
                  <a:schemeClr val="tx1"/>
                </a:solidFill>
                <a:latin typeface="+mn-lt"/>
                <a:ea typeface="+mn-ea"/>
                <a:cs typeface="+mn-cs"/>
              </a:rPr>
              <a:t>Cribroom</a:t>
            </a:r>
            <a:r>
              <a:rPr lang="en-AU" sz="1200" kern="1200" dirty="0" smtClean="0">
                <a:solidFill>
                  <a:schemeClr val="tx1"/>
                </a:solidFill>
                <a:latin typeface="+mn-lt"/>
                <a:ea typeface="+mn-ea"/>
                <a:cs typeface="+mn-cs"/>
              </a:rPr>
              <a:t> located at 8 CT.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mark the location and status of major assets on the plan</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make comment on anything that isn’t normal or suspected to be damaged but you are not to move or change anything. </a:t>
            </a:r>
            <a:endParaRPr lang="en-US" sz="1100" kern="1200" dirty="0" smtClean="0">
              <a:solidFill>
                <a:schemeClr val="tx1"/>
              </a:solidFill>
              <a:latin typeface="+mn-lt"/>
              <a:ea typeface="+mn-ea"/>
              <a:cs typeface="+mn-cs"/>
            </a:endParaRPr>
          </a:p>
          <a:p>
            <a:endParaRPr lang="en-US" sz="1200" b="1" i="1" kern="1200" dirty="0" smtClean="0">
              <a:solidFill>
                <a:schemeClr val="tx1"/>
              </a:solidFill>
              <a:latin typeface="+mn-lt"/>
              <a:ea typeface="+mn-ea"/>
              <a:cs typeface="+mn-cs"/>
            </a:endParaRPr>
          </a:p>
          <a:p>
            <a:r>
              <a:rPr lang="en-US" sz="1200" b="1" i="1" kern="1200" dirty="0" err="1" smtClean="0">
                <a:solidFill>
                  <a:schemeClr val="tx1"/>
                </a:solidFill>
                <a:latin typeface="+mn-lt"/>
                <a:ea typeface="+mn-ea"/>
                <a:cs typeface="+mn-cs"/>
              </a:rPr>
              <a:t>Avie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Exercie</a:t>
            </a:r>
            <a:r>
              <a:rPr lang="en-US" sz="1200" b="1" i="1" kern="1200" dirty="0" smtClean="0">
                <a:solidFill>
                  <a:schemeClr val="tx1"/>
                </a:solidFill>
                <a:latin typeface="+mn-lt"/>
                <a:ea typeface="+mn-ea"/>
                <a:cs typeface="+mn-cs"/>
              </a:rPr>
              <a:t> – response to smoke</a:t>
            </a:r>
            <a:r>
              <a:rPr lang="en-US" sz="1200" b="1" i="1" kern="1200" baseline="0" dirty="0" smtClean="0">
                <a:solidFill>
                  <a:schemeClr val="tx1"/>
                </a:solidFill>
                <a:latin typeface="+mn-lt"/>
                <a:ea typeface="+mn-ea"/>
                <a:cs typeface="+mn-cs"/>
              </a:rPr>
              <a:t> and gas – communication – team safety – team procedures – fire fighting</a:t>
            </a:r>
            <a:endParaRPr lang="en-US" sz="1200" b="1"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Fire event will be triggered at 4 CT TX when Trainees reach </a:t>
            </a:r>
            <a:r>
              <a:rPr lang="en-US" sz="1200" i="1" kern="1200" dirty="0" err="1" smtClean="0">
                <a:solidFill>
                  <a:schemeClr val="tx1"/>
                </a:solidFill>
                <a:latin typeface="+mn-lt"/>
                <a:ea typeface="+mn-ea"/>
                <a:cs typeface="+mn-cs"/>
              </a:rPr>
              <a:t>inbye</a:t>
            </a:r>
            <a:r>
              <a:rPr lang="en-US" sz="1200" i="1" kern="1200" dirty="0" smtClean="0">
                <a:solidFill>
                  <a:schemeClr val="tx1"/>
                </a:solidFill>
                <a:latin typeface="+mn-lt"/>
                <a:ea typeface="+mn-ea"/>
                <a:cs typeface="+mn-cs"/>
              </a:rPr>
              <a:t> 9 c/t</a:t>
            </a:r>
            <a:r>
              <a:rPr lang="en-US" sz="1200" i="1"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Flame animation (3 levels),</a:t>
            </a:r>
            <a:r>
              <a:rPr lang="en-US" sz="20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Fire Audio</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Three levels of smoke</a:t>
            </a:r>
            <a:endParaRPr lang="en-US" sz="20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Various assets will populate the panel to provide realism e.g.:</a:t>
            </a:r>
            <a:r>
              <a:rPr lang="en-AU" sz="1200" kern="1200" dirty="0" smtClean="0">
                <a:solidFill>
                  <a:schemeClr val="tx1"/>
                </a:solidFill>
                <a:latin typeface="+mn-lt"/>
                <a:ea typeface="+mn-ea"/>
                <a:cs typeface="+mn-cs"/>
              </a:rPr>
              <a:t>Material Pods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LHD Vehicle</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Rubbish, pallets </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Life line installed on LHS rib in return</a:t>
            </a:r>
          </a:p>
          <a:p>
            <a:r>
              <a:rPr lang="en-US" sz="1200" kern="1200" dirty="0" smtClean="0">
                <a:solidFill>
                  <a:schemeClr val="tx1"/>
                </a:solidFill>
                <a:latin typeface="+mn-lt"/>
                <a:ea typeface="+mn-ea"/>
                <a:cs typeface="+mn-cs"/>
              </a:rPr>
              <a:t>Water Barriers (Concentrated)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And </a:t>
            </a:r>
            <a:r>
              <a:rPr lang="en-US" sz="1200" kern="1200" dirty="0" err="1" smtClean="0">
                <a:solidFill>
                  <a:schemeClr val="tx1"/>
                </a:solidFill>
                <a:latin typeface="+mn-lt"/>
                <a:ea typeface="+mn-ea"/>
                <a:cs typeface="+mn-cs"/>
              </a:rPr>
              <a:t>Stonedust</a:t>
            </a:r>
            <a:r>
              <a:rPr lang="en-US" sz="1200" kern="1200" dirty="0" smtClean="0">
                <a:solidFill>
                  <a:schemeClr val="tx1"/>
                </a:solidFill>
                <a:latin typeface="+mn-lt"/>
                <a:ea typeface="+mn-ea"/>
                <a:cs typeface="+mn-cs"/>
              </a:rPr>
              <a:t> Barriers (Concentrated)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The door opening will be triggered by button on the wand. The longer the door is </a:t>
            </a:r>
            <a:r>
              <a:rPr lang="en-US" sz="1200" b="0" kern="1200" dirty="0" err="1" smtClean="0">
                <a:solidFill>
                  <a:schemeClr val="tx1"/>
                </a:solidFill>
                <a:latin typeface="+mn-lt"/>
                <a:ea typeface="+mn-ea"/>
                <a:cs typeface="+mn-cs"/>
              </a:rPr>
              <a:t>is</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openthe</a:t>
            </a:r>
            <a:r>
              <a:rPr lang="en-US" sz="1200" b="0" kern="1200" dirty="0" smtClean="0">
                <a:solidFill>
                  <a:schemeClr val="tx1"/>
                </a:solidFill>
                <a:latin typeface="+mn-lt"/>
                <a:ea typeface="+mn-ea"/>
                <a:cs typeface="+mn-cs"/>
              </a:rPr>
              <a:t> more smoke </a:t>
            </a:r>
            <a:r>
              <a:rPr lang="en-US" sz="1200" b="0" kern="1200" dirty="0" err="1" smtClean="0">
                <a:solidFill>
                  <a:schemeClr val="tx1"/>
                </a:solidFill>
                <a:latin typeface="+mn-lt"/>
                <a:ea typeface="+mn-ea"/>
                <a:cs typeface="+mn-cs"/>
              </a:rPr>
              <a:t>passés</a:t>
            </a:r>
            <a:r>
              <a:rPr lang="en-US" sz="1200" b="0" kern="1200" dirty="0" smtClean="0">
                <a:solidFill>
                  <a:schemeClr val="tx1"/>
                </a:solidFill>
                <a:latin typeface="+mn-lt"/>
                <a:ea typeface="+mn-ea"/>
                <a:cs typeface="+mn-cs"/>
              </a:rPr>
              <a:t> through the door. The smoke will pass from B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 to A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1000V  cable (black) providing power from TX  to Load Centre hung to roof on LHS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Load Centre not required for International Rescue 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 Road’ barrier tape across A, B &amp;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 between 11 &amp; 12 c/t </a:t>
            </a:r>
          </a:p>
          <a:p>
            <a:r>
              <a:rPr lang="en-US" sz="1200" b="0" i="0" kern="1200" dirty="0" smtClean="0">
                <a:solidFill>
                  <a:schemeClr val="tx1"/>
                </a:solidFill>
                <a:latin typeface="+mn-lt"/>
                <a:ea typeface="+mn-ea"/>
                <a:cs typeface="+mn-cs"/>
              </a:rPr>
              <a:t>Gas Alarm will be triggered when Trainees reach </a:t>
            </a:r>
            <a:r>
              <a:rPr lang="en-US" sz="1200" b="0" i="0" kern="1200" dirty="0" err="1" smtClean="0">
                <a:solidFill>
                  <a:schemeClr val="tx1"/>
                </a:solidFill>
                <a:latin typeface="+mn-lt"/>
                <a:ea typeface="+mn-ea"/>
                <a:cs typeface="+mn-cs"/>
              </a:rPr>
              <a:t>inbye</a:t>
            </a:r>
            <a:r>
              <a:rPr lang="en-US" sz="1200" b="0" i="0" kern="1200" dirty="0" smtClean="0">
                <a:solidFill>
                  <a:schemeClr val="tx1"/>
                </a:solidFill>
                <a:latin typeface="+mn-lt"/>
                <a:ea typeface="+mn-ea"/>
                <a:cs typeface="+mn-cs"/>
              </a:rPr>
              <a:t> 8CT.</a:t>
            </a:r>
            <a:r>
              <a:rPr lang="en-US" sz="1200" b="0" i="0" kern="1200" baseline="0" dirty="0" smtClean="0">
                <a:solidFill>
                  <a:schemeClr val="tx1"/>
                </a:solidFill>
                <a:latin typeface="+mn-lt"/>
                <a:ea typeface="+mn-ea"/>
                <a:cs typeface="+mn-cs"/>
              </a:rPr>
              <a:t> – </a:t>
            </a:r>
            <a:r>
              <a:rPr lang="en-US" sz="1200" b="0" i="0" kern="1200" dirty="0" smtClean="0">
                <a:solidFill>
                  <a:schemeClr val="tx1"/>
                </a:solidFill>
                <a:latin typeface="+mn-lt"/>
                <a:ea typeface="+mn-ea"/>
                <a:cs typeface="+mn-cs"/>
              </a:rPr>
              <a:t>gas levels change – related to location and density of smoke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Crib Room + Deputies Station &amp; Notice Board. Includes First-aid equipment &amp; Phone.</a:t>
            </a:r>
          </a:p>
          <a:p>
            <a:r>
              <a:rPr lang="en-US" sz="1200" kern="1200" dirty="0" smtClean="0">
                <a:solidFill>
                  <a:schemeClr val="tx1"/>
                </a:solidFill>
                <a:latin typeface="+mn-lt"/>
                <a:ea typeface="+mn-ea"/>
                <a:cs typeface="+mn-cs"/>
              </a:rPr>
              <a:t>Signage in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Deputies Station</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First-aid</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Phone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Signage at each intersection e.g.:</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A6</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B6</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Reflective droppers from roof at ~ 15m intervals as per existing mine environment ~0.5m from LHS rib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Transformer (TX) will have barrier fencing &amp; </a:t>
            </a:r>
            <a:r>
              <a:rPr lang="en-US" sz="1200" kern="1200" dirty="0" err="1" smtClean="0">
                <a:solidFill>
                  <a:schemeClr val="tx1"/>
                </a:solidFill>
                <a:latin typeface="+mn-lt"/>
                <a:ea typeface="+mn-ea"/>
                <a:cs typeface="+mn-cs"/>
              </a:rPr>
              <a:t>Pogos</a:t>
            </a:r>
            <a:r>
              <a:rPr lang="en-US" sz="1200" kern="1200" dirty="0" smtClean="0">
                <a:solidFill>
                  <a:schemeClr val="tx1"/>
                </a:solidFill>
                <a:latin typeface="+mn-lt"/>
                <a:ea typeface="+mn-ea"/>
                <a:cs typeface="+mn-cs"/>
              </a:rPr>
              <a:t> as per current mine environment. CT will have lights to illuminate Transformer area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11 kV HT cable providing power to TX hung to roof on RHS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Fire Hydrants &amp; compressed air outlets provided ~8m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the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rib of each CT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Water, Compressed-air &amp; Pumping pipes installed on brackets at roof as per existing mine environment</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sz="1200" b="1" kern="1200" dirty="0" smtClean="0">
                <a:solidFill>
                  <a:schemeClr val="tx1"/>
                </a:solidFill>
                <a:latin typeface="+mn-lt"/>
                <a:ea typeface="+mn-ea"/>
                <a:cs typeface="+mn-cs"/>
              </a:rPr>
              <a:t>I dome Exercise – route</a:t>
            </a:r>
            <a:r>
              <a:rPr lang="en-AU" sz="1200" b="1" kern="1200" baseline="0" dirty="0" smtClean="0">
                <a:solidFill>
                  <a:schemeClr val="tx1"/>
                </a:solidFill>
                <a:latin typeface="+mn-lt"/>
                <a:ea typeface="+mn-ea"/>
                <a:cs typeface="+mn-cs"/>
              </a:rPr>
              <a:t> marking – efficiency, attention to detail</a:t>
            </a:r>
            <a:endParaRPr lang="en-AU" sz="1200" b="1"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This exercise is set for completion by 3 teams of 2 persons each simultaneously in the Domes</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simple task of assessing the 12 North Panel status for damage following a ‘windblast’ event. </a:t>
            </a:r>
          </a:p>
          <a:p>
            <a:r>
              <a:rPr lang="en-AU" sz="1200" kern="1200" dirty="0" smtClean="0">
                <a:solidFill>
                  <a:schemeClr val="tx1"/>
                </a:solidFill>
                <a:latin typeface="+mn-lt"/>
                <a:ea typeface="+mn-ea"/>
                <a:cs typeface="+mn-cs"/>
              </a:rPr>
              <a:t>Not required to be under breathing apparatus as it is a speed exercise with the aim to check accuracy and attention to detail during an inspection.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Competitors will be provided with instruction that: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12 North Panel was not producing but the last production shift had reported a significant amount of roof in the pillar extraction panel was still standing (i.e. not yet collapsed)</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A large noise and pressure event has been felt in a neighbouring Panel and it is suspected that a goaf fall and windblast may have just occurred in the 12 North Panel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Shift Undermanager has instructed you to conduct an inspection of the 12 North Panel (only in areas that can be safely accessed) up to the </a:t>
            </a:r>
            <a:r>
              <a:rPr lang="en-AU" sz="1200" kern="1200" dirty="0" err="1" smtClean="0">
                <a:solidFill>
                  <a:schemeClr val="tx1"/>
                </a:solidFill>
                <a:latin typeface="+mn-lt"/>
                <a:ea typeface="+mn-ea"/>
                <a:cs typeface="+mn-cs"/>
              </a:rPr>
              <a:t>Cribroom</a:t>
            </a:r>
            <a:r>
              <a:rPr lang="en-AU" sz="1200" kern="1200" dirty="0" smtClean="0">
                <a:solidFill>
                  <a:schemeClr val="tx1"/>
                </a:solidFill>
                <a:latin typeface="+mn-lt"/>
                <a:ea typeface="+mn-ea"/>
                <a:cs typeface="+mn-cs"/>
              </a:rPr>
              <a:t> located at 8 CT.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mark the location and status of major assets on the plan</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make comment on anything that isn’t normal or suspected to be damaged but you are not to move or change anything. </a:t>
            </a:r>
            <a:endParaRPr lang="en-US" sz="1100" kern="1200" dirty="0" smtClean="0">
              <a:solidFill>
                <a:schemeClr val="tx1"/>
              </a:solidFill>
              <a:latin typeface="+mn-lt"/>
              <a:ea typeface="+mn-ea"/>
              <a:cs typeface="+mn-cs"/>
            </a:endParaRPr>
          </a:p>
          <a:p>
            <a:endParaRPr lang="en-US" sz="1200" b="1" i="1" kern="1200" dirty="0" smtClean="0">
              <a:solidFill>
                <a:schemeClr val="tx1"/>
              </a:solidFill>
              <a:latin typeface="+mn-lt"/>
              <a:ea typeface="+mn-ea"/>
              <a:cs typeface="+mn-cs"/>
            </a:endParaRPr>
          </a:p>
          <a:p>
            <a:r>
              <a:rPr lang="en-US" sz="1200" b="1" i="1" kern="1200" dirty="0" err="1" smtClean="0">
                <a:solidFill>
                  <a:schemeClr val="tx1"/>
                </a:solidFill>
                <a:latin typeface="+mn-lt"/>
                <a:ea typeface="+mn-ea"/>
                <a:cs typeface="+mn-cs"/>
              </a:rPr>
              <a:t>Avie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Exercie</a:t>
            </a:r>
            <a:r>
              <a:rPr lang="en-US" sz="1200" b="1" i="1" kern="1200" dirty="0" smtClean="0">
                <a:solidFill>
                  <a:schemeClr val="tx1"/>
                </a:solidFill>
                <a:latin typeface="+mn-lt"/>
                <a:ea typeface="+mn-ea"/>
                <a:cs typeface="+mn-cs"/>
              </a:rPr>
              <a:t> – response to smoke</a:t>
            </a:r>
            <a:r>
              <a:rPr lang="en-US" sz="1200" b="1" i="1" kern="1200" baseline="0" dirty="0" smtClean="0">
                <a:solidFill>
                  <a:schemeClr val="tx1"/>
                </a:solidFill>
                <a:latin typeface="+mn-lt"/>
                <a:ea typeface="+mn-ea"/>
                <a:cs typeface="+mn-cs"/>
              </a:rPr>
              <a:t> and gas – communication – team safety – team procedures – fire fighting</a:t>
            </a:r>
            <a:endParaRPr lang="en-US" sz="1200" b="1"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Fire event will be triggered at 4 CT TX when Trainees reach </a:t>
            </a:r>
            <a:r>
              <a:rPr lang="en-US" sz="1200" i="1" kern="1200" dirty="0" err="1" smtClean="0">
                <a:solidFill>
                  <a:schemeClr val="tx1"/>
                </a:solidFill>
                <a:latin typeface="+mn-lt"/>
                <a:ea typeface="+mn-ea"/>
                <a:cs typeface="+mn-cs"/>
              </a:rPr>
              <a:t>inbye</a:t>
            </a:r>
            <a:r>
              <a:rPr lang="en-US" sz="1200" i="1" kern="1200" dirty="0" smtClean="0">
                <a:solidFill>
                  <a:schemeClr val="tx1"/>
                </a:solidFill>
                <a:latin typeface="+mn-lt"/>
                <a:ea typeface="+mn-ea"/>
                <a:cs typeface="+mn-cs"/>
              </a:rPr>
              <a:t> 9 c/t</a:t>
            </a:r>
            <a:r>
              <a:rPr lang="en-US" sz="1200" i="1"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Flame animation (3 levels),</a:t>
            </a:r>
            <a:r>
              <a:rPr lang="en-US" sz="20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Fire Audio</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Three levels of smoke</a:t>
            </a:r>
            <a:endParaRPr lang="en-US" sz="20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Various assets will populate the panel to provide realism e.g.:</a:t>
            </a:r>
            <a:r>
              <a:rPr lang="en-AU" sz="1200" kern="1200" dirty="0" smtClean="0">
                <a:solidFill>
                  <a:schemeClr val="tx1"/>
                </a:solidFill>
                <a:latin typeface="+mn-lt"/>
                <a:ea typeface="+mn-ea"/>
                <a:cs typeface="+mn-cs"/>
              </a:rPr>
              <a:t>Material Pods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LHD Vehicle</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Rubbish, pallets </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Life line installed on LHS rib in return</a:t>
            </a:r>
          </a:p>
          <a:p>
            <a:r>
              <a:rPr lang="en-US" sz="1200" kern="1200" dirty="0" smtClean="0">
                <a:solidFill>
                  <a:schemeClr val="tx1"/>
                </a:solidFill>
                <a:latin typeface="+mn-lt"/>
                <a:ea typeface="+mn-ea"/>
                <a:cs typeface="+mn-cs"/>
              </a:rPr>
              <a:t>Water Barriers (Concentrated)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And </a:t>
            </a:r>
            <a:r>
              <a:rPr lang="en-US" sz="1200" kern="1200" dirty="0" err="1" smtClean="0">
                <a:solidFill>
                  <a:schemeClr val="tx1"/>
                </a:solidFill>
                <a:latin typeface="+mn-lt"/>
                <a:ea typeface="+mn-ea"/>
                <a:cs typeface="+mn-cs"/>
              </a:rPr>
              <a:t>Stonedust</a:t>
            </a:r>
            <a:r>
              <a:rPr lang="en-US" sz="1200" kern="1200" dirty="0" smtClean="0">
                <a:solidFill>
                  <a:schemeClr val="tx1"/>
                </a:solidFill>
                <a:latin typeface="+mn-lt"/>
                <a:ea typeface="+mn-ea"/>
                <a:cs typeface="+mn-cs"/>
              </a:rPr>
              <a:t> Barriers (Concentrated)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The door opening will be triggered by button on the wand. The longer the door is </a:t>
            </a:r>
            <a:r>
              <a:rPr lang="en-US" sz="1200" b="0" kern="1200" dirty="0" err="1" smtClean="0">
                <a:solidFill>
                  <a:schemeClr val="tx1"/>
                </a:solidFill>
                <a:latin typeface="+mn-lt"/>
                <a:ea typeface="+mn-ea"/>
                <a:cs typeface="+mn-cs"/>
              </a:rPr>
              <a:t>is</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openthe</a:t>
            </a:r>
            <a:r>
              <a:rPr lang="en-US" sz="1200" b="0" kern="1200" dirty="0" smtClean="0">
                <a:solidFill>
                  <a:schemeClr val="tx1"/>
                </a:solidFill>
                <a:latin typeface="+mn-lt"/>
                <a:ea typeface="+mn-ea"/>
                <a:cs typeface="+mn-cs"/>
              </a:rPr>
              <a:t> more smoke </a:t>
            </a:r>
            <a:r>
              <a:rPr lang="en-US" sz="1200" b="0" kern="1200" dirty="0" err="1" smtClean="0">
                <a:solidFill>
                  <a:schemeClr val="tx1"/>
                </a:solidFill>
                <a:latin typeface="+mn-lt"/>
                <a:ea typeface="+mn-ea"/>
                <a:cs typeface="+mn-cs"/>
              </a:rPr>
              <a:t>passés</a:t>
            </a:r>
            <a:r>
              <a:rPr lang="en-US" sz="1200" b="0" kern="1200" dirty="0" smtClean="0">
                <a:solidFill>
                  <a:schemeClr val="tx1"/>
                </a:solidFill>
                <a:latin typeface="+mn-lt"/>
                <a:ea typeface="+mn-ea"/>
                <a:cs typeface="+mn-cs"/>
              </a:rPr>
              <a:t> through the door. The smoke will pass from B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 to A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1000V  cable (black) providing power from TX  to Load Centre hung to roof on LHS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Load Centre not required for International Rescue 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 Road’ barrier tape across A, B &amp;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 between 11 &amp; 12 c/t </a:t>
            </a:r>
          </a:p>
          <a:p>
            <a:r>
              <a:rPr lang="en-US" sz="1200" b="0" i="0" kern="1200" dirty="0" smtClean="0">
                <a:solidFill>
                  <a:schemeClr val="tx1"/>
                </a:solidFill>
                <a:latin typeface="+mn-lt"/>
                <a:ea typeface="+mn-ea"/>
                <a:cs typeface="+mn-cs"/>
              </a:rPr>
              <a:t>Gas Alarm will be triggered when Trainees reach </a:t>
            </a:r>
            <a:r>
              <a:rPr lang="en-US" sz="1200" b="0" i="0" kern="1200" dirty="0" err="1" smtClean="0">
                <a:solidFill>
                  <a:schemeClr val="tx1"/>
                </a:solidFill>
                <a:latin typeface="+mn-lt"/>
                <a:ea typeface="+mn-ea"/>
                <a:cs typeface="+mn-cs"/>
              </a:rPr>
              <a:t>inbye</a:t>
            </a:r>
            <a:r>
              <a:rPr lang="en-US" sz="1200" b="0" i="0" kern="1200" dirty="0" smtClean="0">
                <a:solidFill>
                  <a:schemeClr val="tx1"/>
                </a:solidFill>
                <a:latin typeface="+mn-lt"/>
                <a:ea typeface="+mn-ea"/>
                <a:cs typeface="+mn-cs"/>
              </a:rPr>
              <a:t> 8CT.</a:t>
            </a:r>
            <a:r>
              <a:rPr lang="en-US" sz="1200" b="0" i="0" kern="1200" baseline="0" dirty="0" smtClean="0">
                <a:solidFill>
                  <a:schemeClr val="tx1"/>
                </a:solidFill>
                <a:latin typeface="+mn-lt"/>
                <a:ea typeface="+mn-ea"/>
                <a:cs typeface="+mn-cs"/>
              </a:rPr>
              <a:t> – </a:t>
            </a:r>
            <a:r>
              <a:rPr lang="en-US" sz="1200" b="0" i="0" kern="1200" dirty="0" smtClean="0">
                <a:solidFill>
                  <a:schemeClr val="tx1"/>
                </a:solidFill>
                <a:latin typeface="+mn-lt"/>
                <a:ea typeface="+mn-ea"/>
                <a:cs typeface="+mn-cs"/>
              </a:rPr>
              <a:t>gas levels change – related to location and density of smoke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Crib Room + Deputies Station &amp; Notice Board. Includes First-aid equipment &amp; Phone.</a:t>
            </a:r>
          </a:p>
          <a:p>
            <a:r>
              <a:rPr lang="en-US" sz="1200" kern="1200" dirty="0" smtClean="0">
                <a:solidFill>
                  <a:schemeClr val="tx1"/>
                </a:solidFill>
                <a:latin typeface="+mn-lt"/>
                <a:ea typeface="+mn-ea"/>
                <a:cs typeface="+mn-cs"/>
              </a:rPr>
              <a:t>Signage in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Deputies Station</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First-aid</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Phone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Signage at each intersection e.g.:</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A6</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B6</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Reflective droppers from roof at ~ 15m intervals as per existing mine environment ~0.5m from LHS rib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Transformer (TX) will have barrier fencing &amp; </a:t>
            </a:r>
            <a:r>
              <a:rPr lang="en-US" sz="1200" kern="1200" dirty="0" err="1" smtClean="0">
                <a:solidFill>
                  <a:schemeClr val="tx1"/>
                </a:solidFill>
                <a:latin typeface="+mn-lt"/>
                <a:ea typeface="+mn-ea"/>
                <a:cs typeface="+mn-cs"/>
              </a:rPr>
              <a:t>Pogos</a:t>
            </a:r>
            <a:r>
              <a:rPr lang="en-US" sz="1200" kern="1200" dirty="0" smtClean="0">
                <a:solidFill>
                  <a:schemeClr val="tx1"/>
                </a:solidFill>
                <a:latin typeface="+mn-lt"/>
                <a:ea typeface="+mn-ea"/>
                <a:cs typeface="+mn-cs"/>
              </a:rPr>
              <a:t> as per current mine environment. CT will have lights to illuminate Transformer area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11 kV HT cable providing power to TX hung to roof on RHS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Fire Hydrants &amp; compressed air outlets provided ~8m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the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rib of each CT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Water, Compressed-air &amp; Pumping pipes installed on brackets at roof as per existing mine environment</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sz="1200" b="1" kern="1200" dirty="0" smtClean="0">
                <a:solidFill>
                  <a:schemeClr val="tx1"/>
                </a:solidFill>
                <a:latin typeface="+mn-lt"/>
                <a:ea typeface="+mn-ea"/>
                <a:cs typeface="+mn-cs"/>
              </a:rPr>
              <a:t>I dome Exercise – route</a:t>
            </a:r>
            <a:r>
              <a:rPr lang="en-AU" sz="1200" b="1" kern="1200" baseline="0" dirty="0" smtClean="0">
                <a:solidFill>
                  <a:schemeClr val="tx1"/>
                </a:solidFill>
                <a:latin typeface="+mn-lt"/>
                <a:ea typeface="+mn-ea"/>
                <a:cs typeface="+mn-cs"/>
              </a:rPr>
              <a:t> marking – efficiency, attention to detail</a:t>
            </a:r>
            <a:endParaRPr lang="en-AU" sz="1200" b="1"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This exercise is set for completion by 3 teams of 2 persons each simultaneously in the Domes</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simple task of assessing the 12 North Panel status for damage following a ‘windblast’ event. </a:t>
            </a:r>
          </a:p>
          <a:p>
            <a:r>
              <a:rPr lang="en-AU" sz="1200" kern="1200" dirty="0" smtClean="0">
                <a:solidFill>
                  <a:schemeClr val="tx1"/>
                </a:solidFill>
                <a:latin typeface="+mn-lt"/>
                <a:ea typeface="+mn-ea"/>
                <a:cs typeface="+mn-cs"/>
              </a:rPr>
              <a:t>Not required to be under breathing apparatus as it is a speed exercise with the aim to check accuracy and attention to detail during an inspection.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Competitors will be provided with instruction that: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12 North Panel was not producing but the last production shift had reported a significant amount of roof in the pillar extraction panel was still standing (i.e. not yet collapsed)</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A large noise and pressure event has been felt in a neighbouring Panel and it is suspected that a goaf fall and windblast may have just occurred in the 12 North Panel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Shift Undermanager has instructed you to conduct an inspection of the 12 North Panel (only in areas that can be safely accessed) up to the </a:t>
            </a:r>
            <a:r>
              <a:rPr lang="en-AU" sz="1200" kern="1200" dirty="0" err="1" smtClean="0">
                <a:solidFill>
                  <a:schemeClr val="tx1"/>
                </a:solidFill>
                <a:latin typeface="+mn-lt"/>
                <a:ea typeface="+mn-ea"/>
                <a:cs typeface="+mn-cs"/>
              </a:rPr>
              <a:t>Cribroom</a:t>
            </a:r>
            <a:r>
              <a:rPr lang="en-AU" sz="1200" kern="1200" dirty="0" smtClean="0">
                <a:solidFill>
                  <a:schemeClr val="tx1"/>
                </a:solidFill>
                <a:latin typeface="+mn-lt"/>
                <a:ea typeface="+mn-ea"/>
                <a:cs typeface="+mn-cs"/>
              </a:rPr>
              <a:t> located at 8 CT.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mark the location and status of major assets on the plan</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make comment on anything that isn’t normal or suspected to be damaged but you are not to move or change anything. </a:t>
            </a:r>
            <a:endParaRPr lang="en-US" sz="1100" kern="1200" dirty="0" smtClean="0">
              <a:solidFill>
                <a:schemeClr val="tx1"/>
              </a:solidFill>
              <a:latin typeface="+mn-lt"/>
              <a:ea typeface="+mn-ea"/>
              <a:cs typeface="+mn-cs"/>
            </a:endParaRPr>
          </a:p>
          <a:p>
            <a:endParaRPr lang="en-US" sz="1200" b="1" i="1" kern="1200" dirty="0" smtClean="0">
              <a:solidFill>
                <a:schemeClr val="tx1"/>
              </a:solidFill>
              <a:latin typeface="+mn-lt"/>
              <a:ea typeface="+mn-ea"/>
              <a:cs typeface="+mn-cs"/>
            </a:endParaRPr>
          </a:p>
          <a:p>
            <a:r>
              <a:rPr lang="en-US" sz="1200" b="1" i="1" kern="1200" dirty="0" err="1" smtClean="0">
                <a:solidFill>
                  <a:schemeClr val="tx1"/>
                </a:solidFill>
                <a:latin typeface="+mn-lt"/>
                <a:ea typeface="+mn-ea"/>
                <a:cs typeface="+mn-cs"/>
              </a:rPr>
              <a:t>Avie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Exercie</a:t>
            </a:r>
            <a:r>
              <a:rPr lang="en-US" sz="1200" b="1" i="1" kern="1200" dirty="0" smtClean="0">
                <a:solidFill>
                  <a:schemeClr val="tx1"/>
                </a:solidFill>
                <a:latin typeface="+mn-lt"/>
                <a:ea typeface="+mn-ea"/>
                <a:cs typeface="+mn-cs"/>
              </a:rPr>
              <a:t> – response to smoke</a:t>
            </a:r>
            <a:r>
              <a:rPr lang="en-US" sz="1200" b="1" i="1" kern="1200" baseline="0" dirty="0" smtClean="0">
                <a:solidFill>
                  <a:schemeClr val="tx1"/>
                </a:solidFill>
                <a:latin typeface="+mn-lt"/>
                <a:ea typeface="+mn-ea"/>
                <a:cs typeface="+mn-cs"/>
              </a:rPr>
              <a:t> and gas – communication – team safety – team procedures – fire fighting</a:t>
            </a:r>
            <a:endParaRPr lang="en-US" sz="1200" b="1"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Fire event will be triggered at 4 CT TX when Trainees reach </a:t>
            </a:r>
            <a:r>
              <a:rPr lang="en-US" sz="1200" i="1" kern="1200" dirty="0" err="1" smtClean="0">
                <a:solidFill>
                  <a:schemeClr val="tx1"/>
                </a:solidFill>
                <a:latin typeface="+mn-lt"/>
                <a:ea typeface="+mn-ea"/>
                <a:cs typeface="+mn-cs"/>
              </a:rPr>
              <a:t>inbye</a:t>
            </a:r>
            <a:r>
              <a:rPr lang="en-US" sz="1200" i="1" kern="1200" dirty="0" smtClean="0">
                <a:solidFill>
                  <a:schemeClr val="tx1"/>
                </a:solidFill>
                <a:latin typeface="+mn-lt"/>
                <a:ea typeface="+mn-ea"/>
                <a:cs typeface="+mn-cs"/>
              </a:rPr>
              <a:t> 9 c/t</a:t>
            </a:r>
            <a:r>
              <a:rPr lang="en-US" sz="1200" i="1"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Flame animation (3 levels),</a:t>
            </a:r>
            <a:r>
              <a:rPr lang="en-US" sz="20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Fire Audio</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Three levels of smoke</a:t>
            </a:r>
            <a:endParaRPr lang="en-US" sz="20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Various assets will populate the panel to provide realism e.g.:</a:t>
            </a:r>
            <a:r>
              <a:rPr lang="en-AU" sz="1200" kern="1200" dirty="0" smtClean="0">
                <a:solidFill>
                  <a:schemeClr val="tx1"/>
                </a:solidFill>
                <a:latin typeface="+mn-lt"/>
                <a:ea typeface="+mn-ea"/>
                <a:cs typeface="+mn-cs"/>
              </a:rPr>
              <a:t>Material Pods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LHD Vehicle</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Rubbish, pallets </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Life line installed on LHS rib in return</a:t>
            </a:r>
          </a:p>
          <a:p>
            <a:r>
              <a:rPr lang="en-US" sz="1200" kern="1200" dirty="0" smtClean="0">
                <a:solidFill>
                  <a:schemeClr val="tx1"/>
                </a:solidFill>
                <a:latin typeface="+mn-lt"/>
                <a:ea typeface="+mn-ea"/>
                <a:cs typeface="+mn-cs"/>
              </a:rPr>
              <a:t>Water Barriers (Concentrated)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And </a:t>
            </a:r>
            <a:r>
              <a:rPr lang="en-US" sz="1200" kern="1200" dirty="0" err="1" smtClean="0">
                <a:solidFill>
                  <a:schemeClr val="tx1"/>
                </a:solidFill>
                <a:latin typeface="+mn-lt"/>
                <a:ea typeface="+mn-ea"/>
                <a:cs typeface="+mn-cs"/>
              </a:rPr>
              <a:t>Stonedust</a:t>
            </a:r>
            <a:r>
              <a:rPr lang="en-US" sz="1200" kern="1200" dirty="0" smtClean="0">
                <a:solidFill>
                  <a:schemeClr val="tx1"/>
                </a:solidFill>
                <a:latin typeface="+mn-lt"/>
                <a:ea typeface="+mn-ea"/>
                <a:cs typeface="+mn-cs"/>
              </a:rPr>
              <a:t> Barriers (Concentrated)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The door opening will be triggered by button on the wand. The longer the door is </a:t>
            </a:r>
            <a:r>
              <a:rPr lang="en-US" sz="1200" b="0" kern="1200" dirty="0" err="1" smtClean="0">
                <a:solidFill>
                  <a:schemeClr val="tx1"/>
                </a:solidFill>
                <a:latin typeface="+mn-lt"/>
                <a:ea typeface="+mn-ea"/>
                <a:cs typeface="+mn-cs"/>
              </a:rPr>
              <a:t>is</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openthe</a:t>
            </a:r>
            <a:r>
              <a:rPr lang="en-US" sz="1200" b="0" kern="1200" dirty="0" smtClean="0">
                <a:solidFill>
                  <a:schemeClr val="tx1"/>
                </a:solidFill>
                <a:latin typeface="+mn-lt"/>
                <a:ea typeface="+mn-ea"/>
                <a:cs typeface="+mn-cs"/>
              </a:rPr>
              <a:t> more smoke </a:t>
            </a:r>
            <a:r>
              <a:rPr lang="en-US" sz="1200" b="0" kern="1200" dirty="0" err="1" smtClean="0">
                <a:solidFill>
                  <a:schemeClr val="tx1"/>
                </a:solidFill>
                <a:latin typeface="+mn-lt"/>
                <a:ea typeface="+mn-ea"/>
                <a:cs typeface="+mn-cs"/>
              </a:rPr>
              <a:t>passés</a:t>
            </a:r>
            <a:r>
              <a:rPr lang="en-US" sz="1200" b="0" kern="1200" dirty="0" smtClean="0">
                <a:solidFill>
                  <a:schemeClr val="tx1"/>
                </a:solidFill>
                <a:latin typeface="+mn-lt"/>
                <a:ea typeface="+mn-ea"/>
                <a:cs typeface="+mn-cs"/>
              </a:rPr>
              <a:t> through the door. The smoke will pass from B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 to A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1000V  cable (black) providing power from TX  to Load Centre hung to roof on LHS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Load Centre not required for International Rescue 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 Road’ barrier tape across A, B &amp;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 between 11 &amp; 12 c/t </a:t>
            </a:r>
          </a:p>
          <a:p>
            <a:r>
              <a:rPr lang="en-US" sz="1200" b="0" i="0" kern="1200" dirty="0" smtClean="0">
                <a:solidFill>
                  <a:schemeClr val="tx1"/>
                </a:solidFill>
                <a:latin typeface="+mn-lt"/>
                <a:ea typeface="+mn-ea"/>
                <a:cs typeface="+mn-cs"/>
              </a:rPr>
              <a:t>Gas Alarm will be triggered when Trainees reach </a:t>
            </a:r>
            <a:r>
              <a:rPr lang="en-US" sz="1200" b="0" i="0" kern="1200" dirty="0" err="1" smtClean="0">
                <a:solidFill>
                  <a:schemeClr val="tx1"/>
                </a:solidFill>
                <a:latin typeface="+mn-lt"/>
                <a:ea typeface="+mn-ea"/>
                <a:cs typeface="+mn-cs"/>
              </a:rPr>
              <a:t>inbye</a:t>
            </a:r>
            <a:r>
              <a:rPr lang="en-US" sz="1200" b="0" i="0" kern="1200" dirty="0" smtClean="0">
                <a:solidFill>
                  <a:schemeClr val="tx1"/>
                </a:solidFill>
                <a:latin typeface="+mn-lt"/>
                <a:ea typeface="+mn-ea"/>
                <a:cs typeface="+mn-cs"/>
              </a:rPr>
              <a:t> 8CT.</a:t>
            </a:r>
            <a:r>
              <a:rPr lang="en-US" sz="1200" b="0" i="0" kern="1200" baseline="0" dirty="0" smtClean="0">
                <a:solidFill>
                  <a:schemeClr val="tx1"/>
                </a:solidFill>
                <a:latin typeface="+mn-lt"/>
                <a:ea typeface="+mn-ea"/>
                <a:cs typeface="+mn-cs"/>
              </a:rPr>
              <a:t> – </a:t>
            </a:r>
            <a:r>
              <a:rPr lang="en-US" sz="1200" b="0" i="0" kern="1200" dirty="0" smtClean="0">
                <a:solidFill>
                  <a:schemeClr val="tx1"/>
                </a:solidFill>
                <a:latin typeface="+mn-lt"/>
                <a:ea typeface="+mn-ea"/>
                <a:cs typeface="+mn-cs"/>
              </a:rPr>
              <a:t>gas levels change – related to location and density of smoke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Crib Room + Deputies Station &amp; Notice Board. Includes First-aid equipment &amp; Phone.</a:t>
            </a:r>
          </a:p>
          <a:p>
            <a:r>
              <a:rPr lang="en-US" sz="1200" kern="1200" dirty="0" smtClean="0">
                <a:solidFill>
                  <a:schemeClr val="tx1"/>
                </a:solidFill>
                <a:latin typeface="+mn-lt"/>
                <a:ea typeface="+mn-ea"/>
                <a:cs typeface="+mn-cs"/>
              </a:rPr>
              <a:t>Signage in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Deputies Station</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First-aid</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Phone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Signage at each intersection e.g.:</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A6</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B6</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Reflective droppers from roof at ~ 15m intervals as per existing mine environment ~0.5m from LHS rib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Transformer (TX) will have barrier fencing &amp; </a:t>
            </a:r>
            <a:r>
              <a:rPr lang="en-US" sz="1200" kern="1200" dirty="0" err="1" smtClean="0">
                <a:solidFill>
                  <a:schemeClr val="tx1"/>
                </a:solidFill>
                <a:latin typeface="+mn-lt"/>
                <a:ea typeface="+mn-ea"/>
                <a:cs typeface="+mn-cs"/>
              </a:rPr>
              <a:t>Pogos</a:t>
            </a:r>
            <a:r>
              <a:rPr lang="en-US" sz="1200" kern="1200" dirty="0" smtClean="0">
                <a:solidFill>
                  <a:schemeClr val="tx1"/>
                </a:solidFill>
                <a:latin typeface="+mn-lt"/>
                <a:ea typeface="+mn-ea"/>
                <a:cs typeface="+mn-cs"/>
              </a:rPr>
              <a:t> as per current mine environment. CT will have lights to illuminate Transformer area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11 kV HT cable providing power to TX hung to roof on RHS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Fire Hydrants &amp; compressed air outlets provided ~8m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the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rib of each CT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Water, Compressed-air &amp; Pumping pipes installed on brackets at roof as per existing mine environment</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AU" sz="1200" b="1" kern="1200" dirty="0" smtClean="0">
                <a:solidFill>
                  <a:schemeClr val="tx1"/>
                </a:solidFill>
                <a:latin typeface="+mn-lt"/>
                <a:ea typeface="+mn-ea"/>
                <a:cs typeface="+mn-cs"/>
              </a:rPr>
              <a:t>I dome Exercise – route</a:t>
            </a:r>
            <a:r>
              <a:rPr lang="en-AU" sz="1200" b="1" kern="1200" baseline="0" dirty="0" smtClean="0">
                <a:solidFill>
                  <a:schemeClr val="tx1"/>
                </a:solidFill>
                <a:latin typeface="+mn-lt"/>
                <a:ea typeface="+mn-ea"/>
                <a:cs typeface="+mn-cs"/>
              </a:rPr>
              <a:t> marking – efficiency, attention to detail</a:t>
            </a:r>
            <a:endParaRPr lang="en-AU" sz="1200" b="1"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This exercise is set for completion by 3 teams of 2 persons each simultaneously in the Domes</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simple task of assessing the 12 North Panel status for damage following a ‘windblast’ event. </a:t>
            </a:r>
          </a:p>
          <a:p>
            <a:r>
              <a:rPr lang="en-AU" sz="1200" kern="1200" dirty="0" smtClean="0">
                <a:solidFill>
                  <a:schemeClr val="tx1"/>
                </a:solidFill>
                <a:latin typeface="+mn-lt"/>
                <a:ea typeface="+mn-ea"/>
                <a:cs typeface="+mn-cs"/>
              </a:rPr>
              <a:t>Not required to be under breathing apparatus as it is a speed exercise with the aim to check accuracy and attention to detail during an inspection.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Competitors will be provided with instruction that: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12 North Panel was not producing but the last production shift had reported a significant amount of roof in the pillar extraction panel was still standing (i.e. not yet collapsed)</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A large noise and pressure event has been felt in a neighbouring Panel and it is suspected that a goaf fall and windblast may have just occurred in the 12 North Panel </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The Shift Undermanager has instructed you to conduct an inspection of the 12 North Panel (only in areas that can be safely accessed) up to the </a:t>
            </a:r>
            <a:r>
              <a:rPr lang="en-AU" sz="1200" kern="1200" dirty="0" err="1" smtClean="0">
                <a:solidFill>
                  <a:schemeClr val="tx1"/>
                </a:solidFill>
                <a:latin typeface="+mn-lt"/>
                <a:ea typeface="+mn-ea"/>
                <a:cs typeface="+mn-cs"/>
              </a:rPr>
              <a:t>Cribroom</a:t>
            </a:r>
            <a:r>
              <a:rPr lang="en-AU" sz="1200" kern="1200" dirty="0" smtClean="0">
                <a:solidFill>
                  <a:schemeClr val="tx1"/>
                </a:solidFill>
                <a:latin typeface="+mn-lt"/>
                <a:ea typeface="+mn-ea"/>
                <a:cs typeface="+mn-cs"/>
              </a:rPr>
              <a:t> located at 8 CT.</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mark the location and status of major assets on the plan</a:t>
            </a:r>
            <a:endParaRPr lang="en-US" sz="11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You are to make comment on anything that isn’t normal or suspected to be damaged but you are not to move or change anything. </a:t>
            </a:r>
            <a:endParaRPr lang="en-US" sz="1100" kern="1200" dirty="0" smtClean="0">
              <a:solidFill>
                <a:schemeClr val="tx1"/>
              </a:solidFill>
              <a:latin typeface="+mn-lt"/>
              <a:ea typeface="+mn-ea"/>
              <a:cs typeface="+mn-cs"/>
            </a:endParaRPr>
          </a:p>
          <a:p>
            <a:endParaRPr lang="en-US" sz="1200" b="1" i="1" kern="1200" dirty="0" smtClean="0">
              <a:solidFill>
                <a:schemeClr val="tx1"/>
              </a:solidFill>
              <a:latin typeface="+mn-lt"/>
              <a:ea typeface="+mn-ea"/>
              <a:cs typeface="+mn-cs"/>
            </a:endParaRPr>
          </a:p>
          <a:p>
            <a:r>
              <a:rPr lang="en-US" sz="1200" b="1" i="1" kern="1200" dirty="0" err="1" smtClean="0">
                <a:solidFill>
                  <a:schemeClr val="tx1"/>
                </a:solidFill>
                <a:latin typeface="+mn-lt"/>
                <a:ea typeface="+mn-ea"/>
                <a:cs typeface="+mn-cs"/>
              </a:rPr>
              <a:t>Avie</a:t>
            </a:r>
            <a:r>
              <a:rPr lang="en-US" sz="1200" b="1" i="1" kern="1200" dirty="0" smtClean="0">
                <a:solidFill>
                  <a:schemeClr val="tx1"/>
                </a:solidFill>
                <a:latin typeface="+mn-lt"/>
                <a:ea typeface="+mn-ea"/>
                <a:cs typeface="+mn-cs"/>
              </a:rPr>
              <a:t> </a:t>
            </a:r>
            <a:r>
              <a:rPr lang="en-US" sz="1200" b="1" i="1" kern="1200" dirty="0" err="1" smtClean="0">
                <a:solidFill>
                  <a:schemeClr val="tx1"/>
                </a:solidFill>
                <a:latin typeface="+mn-lt"/>
                <a:ea typeface="+mn-ea"/>
                <a:cs typeface="+mn-cs"/>
              </a:rPr>
              <a:t>Exercie</a:t>
            </a:r>
            <a:r>
              <a:rPr lang="en-US" sz="1200" b="1" i="1" kern="1200" dirty="0" smtClean="0">
                <a:solidFill>
                  <a:schemeClr val="tx1"/>
                </a:solidFill>
                <a:latin typeface="+mn-lt"/>
                <a:ea typeface="+mn-ea"/>
                <a:cs typeface="+mn-cs"/>
              </a:rPr>
              <a:t> – response to smoke</a:t>
            </a:r>
            <a:r>
              <a:rPr lang="en-US" sz="1200" b="1" i="1" kern="1200" baseline="0" dirty="0" smtClean="0">
                <a:solidFill>
                  <a:schemeClr val="tx1"/>
                </a:solidFill>
                <a:latin typeface="+mn-lt"/>
                <a:ea typeface="+mn-ea"/>
                <a:cs typeface="+mn-cs"/>
              </a:rPr>
              <a:t> and gas – communication – team safety – team procedures – fire fighting</a:t>
            </a:r>
            <a:endParaRPr lang="en-US" sz="1200" b="1" i="1" kern="1200" dirty="0" smtClean="0">
              <a:solidFill>
                <a:schemeClr val="tx1"/>
              </a:solidFill>
              <a:latin typeface="+mn-lt"/>
              <a:ea typeface="+mn-ea"/>
              <a:cs typeface="+mn-cs"/>
            </a:endParaRPr>
          </a:p>
          <a:p>
            <a:r>
              <a:rPr lang="en-US" sz="1200" i="1" kern="1200" dirty="0" smtClean="0">
                <a:solidFill>
                  <a:schemeClr val="tx1"/>
                </a:solidFill>
                <a:latin typeface="+mn-lt"/>
                <a:ea typeface="+mn-ea"/>
                <a:cs typeface="+mn-cs"/>
              </a:rPr>
              <a:t>Fire event will be triggered at 4 CT TX when Trainees reach </a:t>
            </a:r>
            <a:r>
              <a:rPr lang="en-US" sz="1200" i="1" kern="1200" dirty="0" err="1" smtClean="0">
                <a:solidFill>
                  <a:schemeClr val="tx1"/>
                </a:solidFill>
                <a:latin typeface="+mn-lt"/>
                <a:ea typeface="+mn-ea"/>
                <a:cs typeface="+mn-cs"/>
              </a:rPr>
              <a:t>inbye</a:t>
            </a:r>
            <a:r>
              <a:rPr lang="en-US" sz="1200" i="1" kern="1200" dirty="0" smtClean="0">
                <a:solidFill>
                  <a:schemeClr val="tx1"/>
                </a:solidFill>
                <a:latin typeface="+mn-lt"/>
                <a:ea typeface="+mn-ea"/>
                <a:cs typeface="+mn-cs"/>
              </a:rPr>
              <a:t> 9 c/t</a:t>
            </a:r>
            <a:r>
              <a:rPr lang="en-US" sz="1200" i="1"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Flame animation (3 levels),</a:t>
            </a:r>
            <a:r>
              <a:rPr lang="en-US" sz="20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Fire Audio</a:t>
            </a:r>
            <a:r>
              <a:rPr lang="en-AU"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Three levels of smoke</a:t>
            </a:r>
            <a:endParaRPr lang="en-US" sz="20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Various assets will populate the panel to provide realism e.g.:</a:t>
            </a:r>
            <a:r>
              <a:rPr lang="en-AU" sz="1200" kern="1200" dirty="0" smtClean="0">
                <a:solidFill>
                  <a:schemeClr val="tx1"/>
                </a:solidFill>
                <a:latin typeface="+mn-lt"/>
                <a:ea typeface="+mn-ea"/>
                <a:cs typeface="+mn-cs"/>
              </a:rPr>
              <a:t>Material Pods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LHD Vehicle</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Rubbish, pallets </a:t>
            </a:r>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Life line installed on LHS rib in return</a:t>
            </a:r>
          </a:p>
          <a:p>
            <a:r>
              <a:rPr lang="en-US" sz="1200" kern="1200" dirty="0" smtClean="0">
                <a:solidFill>
                  <a:schemeClr val="tx1"/>
                </a:solidFill>
                <a:latin typeface="+mn-lt"/>
                <a:ea typeface="+mn-ea"/>
                <a:cs typeface="+mn-cs"/>
              </a:rPr>
              <a:t>Water Barriers (Concentrated)</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And </a:t>
            </a:r>
            <a:r>
              <a:rPr lang="en-US" sz="1200" kern="1200" dirty="0" err="1" smtClean="0">
                <a:solidFill>
                  <a:schemeClr val="tx1"/>
                </a:solidFill>
                <a:latin typeface="+mn-lt"/>
                <a:ea typeface="+mn-ea"/>
                <a:cs typeface="+mn-cs"/>
              </a:rPr>
              <a:t>Stonedust</a:t>
            </a:r>
            <a:r>
              <a:rPr lang="en-US" sz="1200" kern="1200" dirty="0" smtClean="0">
                <a:solidFill>
                  <a:schemeClr val="tx1"/>
                </a:solidFill>
                <a:latin typeface="+mn-lt"/>
                <a:ea typeface="+mn-ea"/>
                <a:cs typeface="+mn-cs"/>
              </a:rPr>
              <a:t> Barriers (Concentrated)</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smtClean="0">
                <a:solidFill>
                  <a:schemeClr val="tx1"/>
                </a:solidFill>
                <a:latin typeface="+mn-lt"/>
                <a:ea typeface="+mn-ea"/>
                <a:cs typeface="+mn-cs"/>
              </a:rPr>
              <a:t>The door opening will be triggered by button on the wand. The longer the door is </a:t>
            </a:r>
            <a:r>
              <a:rPr lang="en-US" sz="1200" b="0" kern="1200" dirty="0" err="1" smtClean="0">
                <a:solidFill>
                  <a:schemeClr val="tx1"/>
                </a:solidFill>
                <a:latin typeface="+mn-lt"/>
                <a:ea typeface="+mn-ea"/>
                <a:cs typeface="+mn-cs"/>
              </a:rPr>
              <a:t>is</a:t>
            </a:r>
            <a:r>
              <a:rPr lang="en-US" sz="1200" b="0" kern="1200" dirty="0" smtClean="0">
                <a:solidFill>
                  <a:schemeClr val="tx1"/>
                </a:solidFill>
                <a:latin typeface="+mn-lt"/>
                <a:ea typeface="+mn-ea"/>
                <a:cs typeface="+mn-cs"/>
              </a:rPr>
              <a:t> </a:t>
            </a:r>
            <a:r>
              <a:rPr lang="en-US" sz="1200" b="0" kern="1200" dirty="0" err="1" smtClean="0">
                <a:solidFill>
                  <a:schemeClr val="tx1"/>
                </a:solidFill>
                <a:latin typeface="+mn-lt"/>
                <a:ea typeface="+mn-ea"/>
                <a:cs typeface="+mn-cs"/>
              </a:rPr>
              <a:t>openthe</a:t>
            </a:r>
            <a:r>
              <a:rPr lang="en-US" sz="1200" b="0" kern="1200" dirty="0" smtClean="0">
                <a:solidFill>
                  <a:schemeClr val="tx1"/>
                </a:solidFill>
                <a:latin typeface="+mn-lt"/>
                <a:ea typeface="+mn-ea"/>
                <a:cs typeface="+mn-cs"/>
              </a:rPr>
              <a:t> more smoke </a:t>
            </a:r>
            <a:r>
              <a:rPr lang="en-US" sz="1200" b="0" kern="1200" dirty="0" err="1" smtClean="0">
                <a:solidFill>
                  <a:schemeClr val="tx1"/>
                </a:solidFill>
                <a:latin typeface="+mn-lt"/>
                <a:ea typeface="+mn-ea"/>
                <a:cs typeface="+mn-cs"/>
              </a:rPr>
              <a:t>passés</a:t>
            </a:r>
            <a:r>
              <a:rPr lang="en-US" sz="1200" b="0" kern="1200" dirty="0" smtClean="0">
                <a:solidFill>
                  <a:schemeClr val="tx1"/>
                </a:solidFill>
                <a:latin typeface="+mn-lt"/>
                <a:ea typeface="+mn-ea"/>
                <a:cs typeface="+mn-cs"/>
              </a:rPr>
              <a:t> through the door. The smoke will pass from B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 to A </a:t>
            </a:r>
            <a:r>
              <a:rPr lang="en-US" sz="1200" b="0" kern="1200" dirty="0" err="1" smtClean="0">
                <a:solidFill>
                  <a:schemeClr val="tx1"/>
                </a:solidFill>
                <a:latin typeface="+mn-lt"/>
                <a:ea typeface="+mn-ea"/>
                <a:cs typeface="+mn-cs"/>
              </a:rPr>
              <a:t>Hdg</a:t>
            </a:r>
            <a:r>
              <a:rPr lang="en-US" sz="1200" b="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1000V  cable (black) providing power from TX  to Load Centre hung to roof on LHS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 </a:t>
            </a:r>
            <a:r>
              <a:rPr lang="en-US" sz="1200" b="1" i="1" kern="1200" dirty="0" smtClean="0">
                <a:solidFill>
                  <a:schemeClr val="tx1"/>
                </a:solidFill>
                <a:latin typeface="+mn-lt"/>
                <a:ea typeface="+mn-ea"/>
                <a:cs typeface="+mn-cs"/>
              </a:rPr>
              <a:t>Note:</a:t>
            </a:r>
            <a:r>
              <a:rPr lang="en-US" sz="1200" kern="1200" dirty="0" smtClean="0">
                <a:solidFill>
                  <a:schemeClr val="tx1"/>
                </a:solidFill>
                <a:latin typeface="+mn-lt"/>
                <a:ea typeface="+mn-ea"/>
                <a:cs typeface="+mn-cs"/>
              </a:rPr>
              <a:t>  Load Centre not required for International Rescue Module.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‘No Road’ barrier tape across A, B &amp;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 between 11 &amp; 12 c/t </a:t>
            </a:r>
          </a:p>
          <a:p>
            <a:r>
              <a:rPr lang="en-US" sz="1200" b="0" i="0" kern="1200" dirty="0" smtClean="0">
                <a:solidFill>
                  <a:schemeClr val="tx1"/>
                </a:solidFill>
                <a:latin typeface="+mn-lt"/>
                <a:ea typeface="+mn-ea"/>
                <a:cs typeface="+mn-cs"/>
              </a:rPr>
              <a:t>Gas Alarm will be triggered when Trainees reach </a:t>
            </a:r>
            <a:r>
              <a:rPr lang="en-US" sz="1200" b="0" i="0" kern="1200" dirty="0" err="1" smtClean="0">
                <a:solidFill>
                  <a:schemeClr val="tx1"/>
                </a:solidFill>
                <a:latin typeface="+mn-lt"/>
                <a:ea typeface="+mn-ea"/>
                <a:cs typeface="+mn-cs"/>
              </a:rPr>
              <a:t>inbye</a:t>
            </a:r>
            <a:r>
              <a:rPr lang="en-US" sz="1200" b="0" i="0" kern="1200" dirty="0" smtClean="0">
                <a:solidFill>
                  <a:schemeClr val="tx1"/>
                </a:solidFill>
                <a:latin typeface="+mn-lt"/>
                <a:ea typeface="+mn-ea"/>
                <a:cs typeface="+mn-cs"/>
              </a:rPr>
              <a:t> 8CT.</a:t>
            </a:r>
            <a:r>
              <a:rPr lang="en-US" sz="1200" b="0" i="0" kern="1200" baseline="0" dirty="0" smtClean="0">
                <a:solidFill>
                  <a:schemeClr val="tx1"/>
                </a:solidFill>
                <a:latin typeface="+mn-lt"/>
                <a:ea typeface="+mn-ea"/>
                <a:cs typeface="+mn-cs"/>
              </a:rPr>
              <a:t> – </a:t>
            </a:r>
            <a:r>
              <a:rPr lang="en-US" sz="1200" b="0" i="0" kern="1200" dirty="0" smtClean="0">
                <a:solidFill>
                  <a:schemeClr val="tx1"/>
                </a:solidFill>
                <a:latin typeface="+mn-lt"/>
                <a:ea typeface="+mn-ea"/>
                <a:cs typeface="+mn-cs"/>
              </a:rPr>
              <a:t>gas levels change – related to location and density of smoke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Crib Room + Deputies Station &amp; Notice Board. Includes First-aid equipment &amp; Phone.</a:t>
            </a:r>
          </a:p>
          <a:p>
            <a:r>
              <a:rPr lang="en-US" sz="1200" kern="1200" dirty="0" smtClean="0">
                <a:solidFill>
                  <a:schemeClr val="tx1"/>
                </a:solidFill>
                <a:latin typeface="+mn-lt"/>
                <a:ea typeface="+mn-ea"/>
                <a:cs typeface="+mn-cs"/>
              </a:rPr>
              <a:t>Signage in C </a:t>
            </a:r>
            <a:r>
              <a:rPr lang="en-US" sz="1200" kern="1200" dirty="0" err="1" smtClean="0">
                <a:solidFill>
                  <a:schemeClr val="tx1"/>
                </a:solidFill>
                <a:latin typeface="+mn-lt"/>
                <a:ea typeface="+mn-ea"/>
                <a:cs typeface="+mn-cs"/>
              </a:rPr>
              <a:t>Hdg</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Deputies Station</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First-aid</a:t>
            </a:r>
            <a:r>
              <a:rPr lang="en-US" sz="1200" kern="1200" baseline="0" dirty="0" smtClean="0">
                <a:solidFill>
                  <a:schemeClr val="tx1"/>
                </a:solidFill>
                <a:latin typeface="+mn-lt"/>
                <a:ea typeface="+mn-ea"/>
                <a:cs typeface="+mn-cs"/>
              </a:rPr>
              <a:t> - </a:t>
            </a:r>
            <a:r>
              <a:rPr lang="en-AU" sz="1200" kern="1200" dirty="0" smtClean="0">
                <a:solidFill>
                  <a:schemeClr val="tx1"/>
                </a:solidFill>
                <a:latin typeface="+mn-lt"/>
                <a:ea typeface="+mn-ea"/>
                <a:cs typeface="+mn-cs"/>
              </a:rPr>
              <a:t>Phone</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Signage at each intersection e.g.:</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A6</a:t>
            </a:r>
            <a:r>
              <a:rPr lang="en-US" sz="1200" kern="1200" baseline="0" dirty="0" smtClean="0">
                <a:solidFill>
                  <a:schemeClr val="tx1"/>
                </a:solidFill>
                <a:latin typeface="+mn-lt"/>
                <a:ea typeface="+mn-ea"/>
                <a:cs typeface="+mn-cs"/>
              </a:rPr>
              <a:t> -</a:t>
            </a:r>
            <a:r>
              <a:rPr lang="en-AU" sz="1200" kern="1200" dirty="0" smtClean="0">
                <a:solidFill>
                  <a:schemeClr val="tx1"/>
                </a:solidFill>
                <a:latin typeface="+mn-lt"/>
                <a:ea typeface="+mn-ea"/>
                <a:cs typeface="+mn-cs"/>
              </a:rPr>
              <a:t>B6</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etc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Reflective droppers from roof at ~ 15m intervals as per existing mine environment ~0.5m from LHS rib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Transformer (TX) will have barrier fencing &amp; </a:t>
            </a:r>
            <a:r>
              <a:rPr lang="en-US" sz="1200" kern="1200" dirty="0" err="1" smtClean="0">
                <a:solidFill>
                  <a:schemeClr val="tx1"/>
                </a:solidFill>
                <a:latin typeface="+mn-lt"/>
                <a:ea typeface="+mn-ea"/>
                <a:cs typeface="+mn-cs"/>
              </a:rPr>
              <a:t>Pogos</a:t>
            </a:r>
            <a:r>
              <a:rPr lang="en-US" sz="1200" kern="1200" dirty="0" smtClean="0">
                <a:solidFill>
                  <a:schemeClr val="tx1"/>
                </a:solidFill>
                <a:latin typeface="+mn-lt"/>
                <a:ea typeface="+mn-ea"/>
                <a:cs typeface="+mn-cs"/>
              </a:rPr>
              <a:t> as per current mine environment. CT will have lights to illuminate Transformer area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11 kV HT cable providing power to TX hung to roof on RHS of roadway (looking </a:t>
            </a:r>
            <a:r>
              <a:rPr lang="en-US" sz="1200" kern="1200" dirty="0" err="1" smtClean="0">
                <a:solidFill>
                  <a:schemeClr val="tx1"/>
                </a:solidFill>
                <a:latin typeface="+mn-lt"/>
                <a:ea typeface="+mn-ea"/>
                <a:cs typeface="+mn-cs"/>
              </a:rPr>
              <a:t>inbye</a:t>
            </a:r>
            <a:r>
              <a:rPr lang="en-US" sz="1200" kern="1200" dirty="0" smtClean="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Fire Hydrants &amp; compressed air outlets provided ~8m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the </a:t>
            </a:r>
            <a:r>
              <a:rPr lang="en-US" sz="1200" kern="1200" dirty="0" err="1" smtClean="0">
                <a:solidFill>
                  <a:schemeClr val="tx1"/>
                </a:solidFill>
                <a:latin typeface="+mn-lt"/>
                <a:ea typeface="+mn-ea"/>
                <a:cs typeface="+mn-cs"/>
              </a:rPr>
              <a:t>outbye</a:t>
            </a:r>
            <a:r>
              <a:rPr lang="en-US" sz="1200" kern="1200" dirty="0" smtClean="0">
                <a:solidFill>
                  <a:schemeClr val="tx1"/>
                </a:solidFill>
                <a:latin typeface="+mn-lt"/>
                <a:ea typeface="+mn-ea"/>
                <a:cs typeface="+mn-cs"/>
              </a:rPr>
              <a:t> rib of each CT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Water, Compressed-air &amp; Pumping pipes installed on brackets at roof as per existing mine environment</a:t>
            </a: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Discuss scores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Add scenario</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34</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AU" sz="1200" kern="1200" dirty="0" smtClean="0">
                <a:solidFill>
                  <a:schemeClr val="tx1"/>
                </a:solidFill>
                <a:latin typeface="+mn-lt"/>
                <a:ea typeface="+mn-ea"/>
                <a:cs typeface="+mn-cs"/>
              </a:rPr>
              <a:t>Approximately 80 minutes ago there was an earthquake, power to the underground is off, and the main fan at the upcast has stopped and is unable to be started</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AU" sz="1200" u="sng" kern="1200" dirty="0" smtClean="0">
                <a:solidFill>
                  <a:schemeClr val="tx1"/>
                </a:solidFill>
                <a:latin typeface="+mn-lt"/>
                <a:ea typeface="+mn-ea"/>
                <a:cs typeface="+mn-cs"/>
              </a:rPr>
              <a:t>YOUR TEAM TASK IS TO SEARCH FOR A MISSING DEPUTY</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His name is John Swan – cap lamp number 135</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His Task was to conduct a pre work inspection of yellow panel</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The mine has recommenced operations in Yellow panel after this section of the mine had been closed for 5 years due to difficult mining conditions in low seam height. This section of the mine is being developed for eventual long wall extraction type mining.</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 Last contact with him was 2 hours ago from the radio communication point in Yellow panel. This was to inform us he had completed his inspections and was on his way back to the surface via the return roadways to the portal.</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are to commence your search from the return portal /second means of egress and search the return roadways into Yellow Panel as shown on the plan.</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MUST communicate by radio to FAB from the fixed radio stations shown on the plan. RD (Radios are set up for you.) The phone system is out of order.</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First communication to FAB is to be from D4 Red mains.</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Your team will be given the relevant gas readings when you are actually performing gas reading operations using the XAM 7000</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IF YOU DO NOT USE THE XAM 7000 INSTRUMENT YOU WILL NOT GET ANY GAS READINGS!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35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Teams will be told by the spare man/or the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Take a general body bag sample at C heading between 5 and 6 c/t</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Build a brattice stopping at C heading between 5and 6 c/t</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Determine the quantity of air flowing </a:t>
            </a:r>
            <a:r>
              <a:rPr lang="en-AU" sz="1200" kern="1200" dirty="0" err="1" smtClean="0">
                <a:solidFill>
                  <a:schemeClr val="tx1"/>
                </a:solidFill>
                <a:latin typeface="+mn-lt"/>
                <a:ea typeface="+mn-ea"/>
                <a:cs typeface="+mn-cs"/>
              </a:rPr>
              <a:t>inbye</a:t>
            </a:r>
            <a:r>
              <a:rPr lang="en-AU" sz="1200" kern="1200" dirty="0" smtClean="0">
                <a:solidFill>
                  <a:schemeClr val="tx1"/>
                </a:solidFill>
                <a:latin typeface="+mn-lt"/>
                <a:ea typeface="+mn-ea"/>
                <a:cs typeface="+mn-cs"/>
              </a:rPr>
              <a:t> 5 c/t B heading</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Contact FAB and report when complete</a:t>
            </a:r>
          </a:p>
          <a:p>
            <a:pPr lvl="0"/>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When the teams’ report back on the radio they will be told by the spare man/or the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are to search for 2 men who were walking from 5 c/t towards the surface portal along X heading Green Mains.</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are to proceed to Green Mains via the door at 6 c/t Red Mains B to A heading.</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Report to FAB from the radio communication point 2 c/t Green Mains on arrival.</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36</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Teams will be told by the spare man/or the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Take a general body bag sample at C heading between 5 and 6 c/t</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Build a brattice stopping at C heading between 5and 6 c/t</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Determine the quantity of air flowing </a:t>
            </a:r>
            <a:r>
              <a:rPr lang="en-AU" sz="1200" kern="1200" dirty="0" err="1" smtClean="0">
                <a:solidFill>
                  <a:schemeClr val="tx1"/>
                </a:solidFill>
                <a:latin typeface="+mn-lt"/>
                <a:ea typeface="+mn-ea"/>
                <a:cs typeface="+mn-cs"/>
              </a:rPr>
              <a:t>inbye</a:t>
            </a:r>
            <a:r>
              <a:rPr lang="en-AU" sz="1200" kern="1200" dirty="0" smtClean="0">
                <a:solidFill>
                  <a:schemeClr val="tx1"/>
                </a:solidFill>
                <a:latin typeface="+mn-lt"/>
                <a:ea typeface="+mn-ea"/>
                <a:cs typeface="+mn-cs"/>
              </a:rPr>
              <a:t> 5 c/t B heading</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Contact FAB and report when complete</a:t>
            </a:r>
          </a:p>
          <a:p>
            <a:pPr lvl="0"/>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When the teams’ report back on the radio they will be told by the spare man/or the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are to search for 2 men who were walking from 5 c/t towards the surface portal along X heading Green Mains.</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You are to proceed to Green Mains via the door at 6 c/t Red Mains B to A heading.</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Report to FAB from the radio communication point 2 c/t Green Mains on arrival.</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37</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The teams are expected to report to you on arrival at the communication point having been told they are to search for 2 missing men who were walking </a:t>
            </a:r>
            <a:r>
              <a:rPr lang="en-AU" sz="1200" kern="1200" dirty="0" err="1" smtClean="0">
                <a:solidFill>
                  <a:schemeClr val="tx1"/>
                </a:solidFill>
                <a:latin typeface="+mn-lt"/>
                <a:ea typeface="+mn-ea"/>
                <a:cs typeface="+mn-cs"/>
              </a:rPr>
              <a:t>outbye</a:t>
            </a:r>
            <a:r>
              <a:rPr lang="en-AU" sz="1200" kern="1200" dirty="0" smtClean="0">
                <a:solidFill>
                  <a:schemeClr val="tx1"/>
                </a:solidFill>
                <a:latin typeface="+mn-lt"/>
                <a:ea typeface="+mn-ea"/>
                <a:cs typeface="+mn-cs"/>
              </a:rPr>
              <a:t> along X heading green mains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Teams are to be told by the spare man/or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 We want you to search for the 2 missing men along X heading Green Mains to 5 cut through and report back your findings to FAB from this communication point.</a:t>
            </a: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38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None/>
            </a:pPr>
            <a:r>
              <a:rPr lang="en-US" sz="1200" b="1" dirty="0" smtClean="0"/>
              <a:t>Reference Material:</a:t>
            </a:r>
          </a:p>
          <a:p>
            <a:pPr>
              <a:buNone/>
            </a:pPr>
            <a:r>
              <a:rPr lang="en-US" sz="1200" b="1" dirty="0" smtClean="0"/>
              <a:t>Competition-</a:t>
            </a:r>
            <a:r>
              <a:rPr lang="en-US" sz="1200" b="1" baseline="0" dirty="0" smtClean="0"/>
              <a:t> </a:t>
            </a:r>
            <a:r>
              <a:rPr lang="en-US" sz="1200" b="0" dirty="0" smtClean="0"/>
              <a:t>2009 Australian Mines Rescue Competition Report</a:t>
            </a:r>
            <a:r>
              <a:rPr lang="en-US" sz="1200" b="0" baseline="0" dirty="0" smtClean="0"/>
              <a:t> - </a:t>
            </a:r>
            <a:r>
              <a:rPr lang="en-US" sz="1200" b="0" dirty="0" smtClean="0"/>
              <a:t>Complete Score Sheets</a:t>
            </a:r>
          </a:p>
          <a:p>
            <a:pPr>
              <a:buNone/>
            </a:pPr>
            <a:r>
              <a:rPr lang="en-US" sz="1200" b="1" dirty="0" smtClean="0"/>
              <a:t>Captain </a:t>
            </a:r>
            <a:r>
              <a:rPr lang="en-US" sz="1200" b="0" dirty="0" smtClean="0"/>
              <a:t>– Captains folder and associated documents – team &amp; safety protocols</a:t>
            </a:r>
          </a:p>
          <a:p>
            <a:pPr>
              <a:buNone/>
            </a:pPr>
            <a:r>
              <a:rPr lang="en-US" sz="1200" b="1" dirty="0" smtClean="0"/>
              <a:t>Equipment</a:t>
            </a:r>
            <a:r>
              <a:rPr lang="en-US" sz="1200" b="0" baseline="0" dirty="0" smtClean="0"/>
              <a:t> – How it works, where it is found – how it is tested, how it is used, when it is used – “What is a fire depot?”</a:t>
            </a:r>
          </a:p>
          <a:p>
            <a:pPr>
              <a:buNone/>
            </a:pPr>
            <a:r>
              <a:rPr lang="en-US" sz="1200" b="1" baseline="0" dirty="0" smtClean="0"/>
              <a:t>Procedures</a:t>
            </a:r>
            <a:r>
              <a:rPr lang="en-US" sz="1200" b="0" baseline="0" dirty="0" smtClean="0"/>
              <a:t> – Why do we do it this way - - 2 minute check, atmospheric monitoring, trauma management – not medical experts!</a:t>
            </a:r>
          </a:p>
          <a:p>
            <a:pPr>
              <a:buNone/>
            </a:pPr>
            <a:r>
              <a:rPr lang="en-US" sz="1200" b="1" baseline="0" dirty="0" smtClean="0"/>
              <a:t>Knowledge</a:t>
            </a:r>
            <a:r>
              <a:rPr lang="en-US" sz="1200" b="0" baseline="0" dirty="0" smtClean="0"/>
              <a:t> – Mine Plans (especially drawn up), station plan, “statement of Facts”</a:t>
            </a:r>
            <a:endParaRPr lang="en-US" sz="1200" b="0" dirty="0" smtClean="0"/>
          </a:p>
          <a:p>
            <a:endParaRPr lang="en-US" b="1" dirty="0" smtClean="0"/>
          </a:p>
          <a:p>
            <a:r>
              <a:rPr lang="en-US" b="1" dirty="0" smtClean="0"/>
              <a:t>Competition Information</a:t>
            </a:r>
          </a:p>
          <a:p>
            <a:r>
              <a:rPr lang="en-US" dirty="0" smtClean="0"/>
              <a:t>Competitors &amp; Non Competitors</a:t>
            </a:r>
          </a:p>
          <a:p>
            <a:r>
              <a:rPr lang="en-US" dirty="0" smtClean="0"/>
              <a:t>Competition philosophy – DOING – DOING – DOING</a:t>
            </a:r>
            <a:r>
              <a:rPr lang="en-US" baseline="0" dirty="0" smtClean="0"/>
              <a:t>  - NO assessor involvement</a:t>
            </a:r>
          </a:p>
          <a:p>
            <a:r>
              <a:rPr lang="en-US" dirty="0" smtClean="0"/>
              <a:t>SCORING – competency</a:t>
            </a:r>
            <a:r>
              <a:rPr lang="en-US" baseline="0" dirty="0" smtClean="0"/>
              <a:t> based – relate to equipment and procedures</a:t>
            </a:r>
          </a:p>
          <a:p>
            <a:r>
              <a:rPr lang="en-US" baseline="0" dirty="0" smtClean="0"/>
              <a:t>Virtual Reality – What is it/ How does it work? ? ? </a:t>
            </a:r>
          </a:p>
          <a:p>
            <a:r>
              <a:rPr lang="en-US" baseline="0" dirty="0" smtClean="0"/>
              <a:t>What is a pogo stick?</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8</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The teams are expected to report to you on arrival at the communication point having been told they are to search for 2 missing men who were walking </a:t>
            </a:r>
            <a:r>
              <a:rPr lang="en-AU" sz="1200" kern="1200" dirty="0" err="1" smtClean="0">
                <a:solidFill>
                  <a:schemeClr val="tx1"/>
                </a:solidFill>
                <a:latin typeface="+mn-lt"/>
                <a:ea typeface="+mn-ea"/>
                <a:cs typeface="+mn-cs"/>
              </a:rPr>
              <a:t>outbye</a:t>
            </a:r>
            <a:r>
              <a:rPr lang="en-AU" sz="1200" kern="1200" dirty="0" smtClean="0">
                <a:solidFill>
                  <a:schemeClr val="tx1"/>
                </a:solidFill>
                <a:latin typeface="+mn-lt"/>
                <a:ea typeface="+mn-ea"/>
                <a:cs typeface="+mn-cs"/>
              </a:rPr>
              <a:t> along X heading green mains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Teams are to be told by the spare man/or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 We want you to search for the 2 missing men along X heading Green Mains to 5 cut through and report back your findings to FAB from this communication point.</a:t>
            </a: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39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sz="1200" kern="1200" dirty="0" smtClean="0">
                <a:solidFill>
                  <a:schemeClr val="tx1"/>
                </a:solidFill>
                <a:latin typeface="+mn-lt"/>
                <a:ea typeface="+mn-ea"/>
                <a:cs typeface="+mn-cs"/>
              </a:rPr>
              <a:t>The teams are expected to report to you on arrival at the communication point having been told they are to search for 2 missing men who were walking </a:t>
            </a:r>
            <a:r>
              <a:rPr lang="en-AU" sz="1200" kern="1200" dirty="0" err="1" smtClean="0">
                <a:solidFill>
                  <a:schemeClr val="tx1"/>
                </a:solidFill>
                <a:latin typeface="+mn-lt"/>
                <a:ea typeface="+mn-ea"/>
                <a:cs typeface="+mn-cs"/>
              </a:rPr>
              <a:t>outbye</a:t>
            </a:r>
            <a:r>
              <a:rPr lang="en-AU" sz="1200" kern="1200" dirty="0" smtClean="0">
                <a:solidFill>
                  <a:schemeClr val="tx1"/>
                </a:solidFill>
                <a:latin typeface="+mn-lt"/>
                <a:ea typeface="+mn-ea"/>
                <a:cs typeface="+mn-cs"/>
              </a:rPr>
              <a:t> along X heading green mains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AU" sz="1200" kern="1200" dirty="0" smtClean="0">
                <a:solidFill>
                  <a:schemeClr val="tx1"/>
                </a:solidFill>
                <a:latin typeface="+mn-lt"/>
                <a:ea typeface="+mn-ea"/>
                <a:cs typeface="+mn-cs"/>
              </a:rPr>
              <a:t>Teams are to be told by the spare man/or team interpreter where applicable. </a:t>
            </a:r>
            <a:endParaRPr lang="en-US" sz="1200" kern="1200" dirty="0" smtClean="0">
              <a:solidFill>
                <a:schemeClr val="tx1"/>
              </a:solidFill>
              <a:latin typeface="+mn-lt"/>
              <a:ea typeface="+mn-ea"/>
              <a:cs typeface="+mn-cs"/>
            </a:endParaRPr>
          </a:p>
          <a:p>
            <a:pPr lvl="0"/>
            <a:r>
              <a:rPr lang="en-AU" sz="1200" kern="1200" dirty="0" smtClean="0">
                <a:solidFill>
                  <a:schemeClr val="tx1"/>
                </a:solidFill>
                <a:latin typeface="+mn-lt"/>
                <a:ea typeface="+mn-ea"/>
                <a:cs typeface="+mn-cs"/>
              </a:rPr>
              <a:t> We want you to search for the 2 missing men along X heading Green Mains to 5 cut through and report back your findings to FAB from this communication point.</a:t>
            </a:r>
            <a:endParaRPr lang="en-US" sz="1200" kern="1200" dirty="0" smtClean="0">
              <a:solidFill>
                <a:schemeClr val="tx1"/>
              </a:solidFill>
              <a:latin typeface="+mn-lt"/>
              <a:ea typeface="+mn-ea"/>
              <a:cs typeface="+mn-cs"/>
            </a:endParaRP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7A71D39-DF57-4B75-86A2-3F51AF5B4BFC}" type="slidenum">
              <a:rPr lang="en-US" smtClean="0"/>
              <a:pPr/>
              <a:t>40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46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buNone/>
            </a:pPr>
            <a:r>
              <a:rPr lang="en-US" sz="1200" dirty="0" smtClean="0"/>
              <a:t>Transport – accommodation – meals – cultural differences – smoking!</a:t>
            </a:r>
          </a:p>
          <a:p>
            <a:pPr>
              <a:lnSpc>
                <a:spcPct val="150000"/>
              </a:lnSpc>
              <a:buNone/>
            </a:pPr>
            <a:r>
              <a:rPr lang="en-US" sz="1200" b="0" dirty="0" smtClean="0"/>
              <a:t>16 CSPL staff took care of these activities</a:t>
            </a:r>
          </a:p>
          <a:p>
            <a:pPr>
              <a:lnSpc>
                <a:spcPct val="150000"/>
              </a:lnSpc>
              <a:buNone/>
            </a:pPr>
            <a:r>
              <a:rPr lang="en-US" sz="1200" b="0" dirty="0" err="1" smtClean="0"/>
              <a:t>Harbour</a:t>
            </a:r>
            <a:r>
              <a:rPr lang="en-US" sz="1200" b="0" baseline="0" dirty="0" smtClean="0"/>
              <a:t> cruise – 90 persons</a:t>
            </a:r>
          </a:p>
          <a:p>
            <a:pPr>
              <a:lnSpc>
                <a:spcPct val="150000"/>
              </a:lnSpc>
              <a:buNone/>
            </a:pPr>
            <a:r>
              <a:rPr lang="en-US" sz="1200" b="0" baseline="0" dirty="0" smtClean="0"/>
              <a:t>Competitor sightseeing – 95  &amp; Non Competitor sightseeing 50</a:t>
            </a:r>
          </a:p>
          <a:p>
            <a:pPr>
              <a:lnSpc>
                <a:spcPct val="150000"/>
              </a:lnSpc>
              <a:buNone/>
            </a:pPr>
            <a:r>
              <a:rPr lang="en-US" sz="1200" b="0" baseline="0" dirty="0" smtClean="0"/>
              <a:t>Non Competitor station tour &amp; BBQ - 40</a:t>
            </a:r>
            <a:endParaRPr lang="en-US" sz="1200" b="0" dirty="0" smtClean="0"/>
          </a:p>
        </p:txBody>
      </p:sp>
      <p:sp>
        <p:nvSpPr>
          <p:cNvPr id="4" name="Slide Number Placeholder 3"/>
          <p:cNvSpPr>
            <a:spLocks noGrp="1"/>
          </p:cNvSpPr>
          <p:nvPr>
            <p:ph type="sldNum" sz="quarter" idx="10"/>
          </p:nvPr>
        </p:nvSpPr>
        <p:spPr/>
        <p:txBody>
          <a:bodyPr/>
          <a:lstStyle/>
          <a:p>
            <a:fld id="{17A71D39-DF57-4B75-86A2-3F51AF5B4BFC}" type="slidenum">
              <a:rPr lang="en-US" smtClean="0"/>
              <a:pPr/>
              <a:t>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buNone/>
            </a:pPr>
            <a:r>
              <a:rPr lang="en-US" sz="1200" dirty="0" smtClean="0"/>
              <a:t>Transport – accommodation – meals – cultural differences – smoking!</a:t>
            </a:r>
            <a:endParaRPr lang="en-US" sz="1200" b="0" dirty="0" smtClean="0"/>
          </a:p>
          <a:p>
            <a:r>
              <a:rPr lang="en-AU" dirty="0" smtClean="0"/>
              <a:t>Welcoming</a:t>
            </a:r>
            <a:r>
              <a:rPr lang="en-AU" baseline="0" dirty="0" smtClean="0"/>
              <a:t> night – 300 persons</a:t>
            </a:r>
          </a:p>
          <a:p>
            <a:r>
              <a:rPr lang="en-AU" baseline="0" dirty="0" smtClean="0"/>
              <a:t>Informal night – 250 persons</a:t>
            </a:r>
          </a:p>
          <a:p>
            <a:r>
              <a:rPr lang="en-AU" baseline="0" dirty="0" smtClean="0"/>
              <a:t>Presentation night – 350 persons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buNone/>
            </a:pPr>
            <a:r>
              <a:rPr lang="en-US" sz="1200" dirty="0" smtClean="0"/>
              <a:t>Transport – accommodation – meals – cultural differences – smoking!</a:t>
            </a:r>
            <a:endParaRPr lang="en-US" sz="1200" b="0" dirty="0" smtClean="0"/>
          </a:p>
          <a:p>
            <a:r>
              <a:rPr lang="en-AU" dirty="0" smtClean="0"/>
              <a:t>1 room manned by 2 MR</a:t>
            </a:r>
            <a:r>
              <a:rPr lang="en-AU" baseline="0" dirty="0" smtClean="0"/>
              <a:t> staff for 3 days</a:t>
            </a:r>
          </a:p>
          <a:p>
            <a:r>
              <a:rPr lang="en-AU" baseline="0" dirty="0" smtClean="0"/>
              <a:t>1 room manned by </a:t>
            </a:r>
            <a:r>
              <a:rPr lang="en-AU" baseline="0" dirty="0" err="1" smtClean="0"/>
              <a:t>Drager</a:t>
            </a:r>
            <a:r>
              <a:rPr lang="en-AU" baseline="0" dirty="0" smtClean="0"/>
              <a:t> for 3 days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buNone/>
            </a:pPr>
            <a:r>
              <a:rPr lang="en-US" sz="1200" dirty="0" smtClean="0"/>
              <a:t>16 teams – 3 hours each – all on one day – 8 trainers – 4</a:t>
            </a:r>
            <a:r>
              <a:rPr lang="en-US" sz="1200" baseline="0" dirty="0" smtClean="0"/>
              <a:t> training rooms – AND set up competition events and areas</a:t>
            </a:r>
            <a:endParaRPr lang="en-US" sz="1200" b="0" dirty="0" smtClean="0"/>
          </a:p>
          <a:p>
            <a:r>
              <a:rPr lang="en-AU" dirty="0" smtClean="0"/>
              <a:t>Inductions included – Task Deployment</a:t>
            </a:r>
            <a:r>
              <a:rPr lang="en-AU" baseline="0" dirty="0" smtClean="0"/>
              <a:t> sheet, mine plans instructions, etc.</a:t>
            </a:r>
          </a:p>
          <a:p>
            <a:r>
              <a:rPr lang="en-AU" baseline="0" dirty="0" smtClean="0"/>
              <a:t>Comp resources – Each comp day we needed 35 </a:t>
            </a:r>
            <a:r>
              <a:rPr lang="en-AU" baseline="0" dirty="0" err="1" smtClean="0"/>
              <a:t>Brigadesmen</a:t>
            </a:r>
            <a:r>
              <a:rPr lang="en-AU" baseline="0" dirty="0" smtClean="0"/>
              <a:t> and 6 other assistants, approx 35 MR staff, and 20 CSPL staff – for 112 competitors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4</a:t>
            </a:r>
            <a:r>
              <a:rPr lang="en-AU" baseline="0" dirty="0" smtClean="0"/>
              <a:t> persons achieved perfect score but Ben Kelly from WMRS won on </a:t>
            </a:r>
            <a:r>
              <a:rPr lang="en-AU" baseline="0" dirty="0" err="1" smtClean="0"/>
              <a:t>countback</a:t>
            </a:r>
            <a:r>
              <a:rPr lang="en-AU" baseline="0" dirty="0" smtClean="0"/>
              <a:t> – by 50 seconds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buNone/>
            </a:pPr>
            <a:r>
              <a:rPr lang="en-US" sz="1200" b="0" dirty="0" smtClean="0">
                <a:effectLst/>
              </a:rPr>
              <a:t>A projector was used to project a question that only the interpreter could see.</a:t>
            </a:r>
          </a:p>
          <a:p>
            <a:pPr>
              <a:lnSpc>
                <a:spcPct val="150000"/>
              </a:lnSpc>
              <a:buNone/>
            </a:pPr>
            <a:r>
              <a:rPr lang="en-US" sz="1200" b="0" dirty="0" smtClean="0">
                <a:effectLst/>
              </a:rPr>
              <a:t>He would translate this into the teams language.</a:t>
            </a:r>
          </a:p>
          <a:p>
            <a:pPr>
              <a:lnSpc>
                <a:spcPct val="150000"/>
              </a:lnSpc>
              <a:buNone/>
            </a:pPr>
            <a:r>
              <a:rPr lang="en-US" sz="1200" b="0" dirty="0" smtClean="0">
                <a:effectLst/>
              </a:rPr>
              <a:t>The Captain was asked to designate a team member to answer the question (up to a maximum of 6 per team member)</a:t>
            </a:r>
          </a:p>
          <a:p>
            <a:pPr>
              <a:lnSpc>
                <a:spcPct val="150000"/>
              </a:lnSpc>
              <a:buNone/>
            </a:pPr>
            <a:r>
              <a:rPr lang="en-US" sz="1200" b="0" dirty="0" smtClean="0">
                <a:effectLst/>
              </a:rPr>
              <a:t>The team member answered the question that was then translated into English.</a:t>
            </a:r>
          </a:p>
          <a:p>
            <a:pPr>
              <a:lnSpc>
                <a:spcPct val="150000"/>
              </a:lnSpc>
              <a:buNone/>
            </a:pPr>
            <a:r>
              <a:rPr lang="en-US" sz="1200" b="0" dirty="0" smtClean="0">
                <a:effectLst/>
              </a:rPr>
              <a:t>The Captain was asked to determined whether the supplied answer was correct or incorrect</a:t>
            </a:r>
          </a:p>
          <a:p>
            <a:pPr>
              <a:lnSpc>
                <a:spcPct val="150000"/>
              </a:lnSpc>
              <a:buNone/>
            </a:pPr>
            <a:r>
              <a:rPr lang="en-US" sz="1200" b="0" dirty="0" smtClean="0">
                <a:effectLst/>
              </a:rPr>
              <a:t>The assessor would score both the team members and captains answer.</a:t>
            </a:r>
          </a:p>
          <a:p>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14</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Teams prepared well for the event.</a:t>
            </a:r>
          </a:p>
          <a:p>
            <a:r>
              <a:rPr lang="en-US" dirty="0" smtClean="0"/>
              <a:t>Aussie teams did not prepare as well as others.</a:t>
            </a:r>
            <a:endParaRPr lang="en-US" dirty="0"/>
          </a:p>
        </p:txBody>
      </p:sp>
      <p:sp>
        <p:nvSpPr>
          <p:cNvPr id="4" name="Slide Number Placeholder 3"/>
          <p:cNvSpPr>
            <a:spLocks noGrp="1"/>
          </p:cNvSpPr>
          <p:nvPr>
            <p:ph type="sldNum" sz="quarter" idx="10"/>
          </p:nvPr>
        </p:nvSpPr>
        <p:spPr/>
        <p:txBody>
          <a:bodyPr/>
          <a:lstStyle/>
          <a:p>
            <a:fld id="{17A71D39-DF57-4B75-86A2-3F51AF5B4BFC}" type="slidenum">
              <a:rPr lang="en-US" smtClean="0"/>
              <a:pPr/>
              <a:t>15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0" y="1714500"/>
            <a:ext cx="5643563" cy="5214938"/>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5657850" y="5330825"/>
            <a:ext cx="3463925" cy="1500188"/>
          </a:xfrm>
          <a:prstGeom prst="rect">
            <a:avLst/>
          </a:prstGeom>
          <a:noFill/>
          <a:ln w="9525">
            <a:noFill/>
            <a:miter lim="800000"/>
            <a:headEnd/>
            <a:tailEnd/>
          </a:ln>
        </p:spPr>
      </p:pic>
      <p:sp>
        <p:nvSpPr>
          <p:cNvPr id="12" name="Text Placeholder 11"/>
          <p:cNvSpPr>
            <a:spLocks noGrp="1"/>
          </p:cNvSpPr>
          <p:nvPr>
            <p:ph type="body" sz="quarter" idx="10"/>
          </p:nvPr>
        </p:nvSpPr>
        <p:spPr>
          <a:xfrm>
            <a:off x="500034" y="1000108"/>
            <a:ext cx="8143875" cy="928687"/>
          </a:xfrm>
          <a:prstGeom prst="rect">
            <a:avLst/>
          </a:prstGeom>
        </p:spPr>
        <p:txBody>
          <a:bodyPr/>
          <a:lstStyle>
            <a:lvl1pPr algn="ctr">
              <a:buNone/>
              <a:defRPr lang="en-AU" sz="3200" b="1" smtClean="0">
                <a:solidFill>
                  <a:schemeClr val="tx2"/>
                </a:solidFill>
                <a:effectLst>
                  <a:outerShdw blurRad="31750" dist="25400" dir="5400000" algn="tl" rotWithShape="0">
                    <a:srgbClr val="000000">
                      <a:alpha val="25000"/>
                    </a:srgbClr>
                  </a:outerShdw>
                </a:effectLst>
                <a:latin typeface="Arial" pitchFamily="34" charset="0"/>
                <a:cs typeface="Arial" pitchFamily="34" charset="0"/>
              </a:defRPr>
            </a:lvl1pPr>
          </a:lstStyle>
          <a:p>
            <a:pPr lvl="0"/>
            <a:r>
              <a:rPr lang="en-US" smtClean="0"/>
              <a:t>Click to edit Master text styles</a:t>
            </a:r>
          </a:p>
        </p:txBody>
      </p:sp>
      <p:sp>
        <p:nvSpPr>
          <p:cNvPr id="15" name="Text Placeholder 14"/>
          <p:cNvSpPr>
            <a:spLocks noGrp="1"/>
          </p:cNvSpPr>
          <p:nvPr>
            <p:ph type="body" sz="quarter" idx="11"/>
          </p:nvPr>
        </p:nvSpPr>
        <p:spPr>
          <a:xfrm>
            <a:off x="785786" y="2500306"/>
            <a:ext cx="7572375" cy="785821"/>
          </a:xfrm>
          <a:prstGeom prst="rect">
            <a:avLst/>
          </a:prstGeom>
        </p:spPr>
        <p:txBody>
          <a:bodyPr/>
          <a:lstStyle>
            <a:lvl1pPr algn="ctr">
              <a:buNone/>
              <a:defRPr kumimoji="0" lang="en-AU" sz="3200" b="1" i="0" u="none" strike="noStrike" kern="1200" cap="none" spc="0" normalizeH="0" noProof="0" smtClean="0">
                <a:ln>
                  <a:noFill/>
                </a:ln>
                <a:solidFill>
                  <a:schemeClr val="tx1">
                    <a:lumMod val="75000"/>
                    <a:lumOff val="25000"/>
                  </a:schemeClr>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
        <p:nvSpPr>
          <p:cNvPr id="17" name="Text Placeholder 16"/>
          <p:cNvSpPr>
            <a:spLocks noGrp="1"/>
          </p:cNvSpPr>
          <p:nvPr>
            <p:ph type="body" sz="quarter" idx="12"/>
          </p:nvPr>
        </p:nvSpPr>
        <p:spPr>
          <a:xfrm>
            <a:off x="785786" y="3857628"/>
            <a:ext cx="7643812" cy="785813"/>
          </a:xfrm>
          <a:prstGeom prst="rect">
            <a:avLst/>
          </a:prstGeom>
        </p:spPr>
        <p:txBody>
          <a:bodyPr/>
          <a:lstStyle>
            <a:lvl1pPr algn="ctr">
              <a:buNone/>
              <a:defRPr kumimoji="0" lang="en-AU" sz="3200" b="1" i="0" u="none" strike="noStrike" kern="1200" cap="none" spc="0" normalizeH="0" noProof="0" smtClean="0">
                <a:ln>
                  <a:noFill/>
                </a:ln>
                <a:solidFill>
                  <a:srgbClr val="3F6EA7"/>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b="11427"/>
          <a:stretch>
            <a:fillRect/>
          </a:stretch>
        </p:blipFill>
        <p:spPr bwMode="auto">
          <a:xfrm>
            <a:off x="0" y="5045075"/>
            <a:ext cx="3482975" cy="1812925"/>
          </a:xfrm>
          <a:prstGeom prst="rect">
            <a:avLst/>
          </a:prstGeom>
          <a:noFill/>
          <a:ln w="9525">
            <a:noFill/>
            <a:miter lim="800000"/>
            <a:headEnd/>
            <a:tailEnd/>
          </a:ln>
        </p:spPr>
      </p:pic>
      <p:pic>
        <p:nvPicPr>
          <p:cNvPr id="5" name="Picture 4"/>
          <p:cNvPicPr/>
          <p:nvPr/>
        </p:nvPicPr>
        <p:blipFill>
          <a:blip r:embed="rId3" cstate="print">
            <a:duotone>
              <a:schemeClr val="bg2">
                <a:shade val="45000"/>
                <a:satMod val="135000"/>
              </a:schemeClr>
              <a:prstClr val="white"/>
            </a:duotone>
            <a:lum/>
          </a:blip>
          <a:srcRect/>
          <a:stretch>
            <a:fillRect/>
          </a:stretch>
        </p:blipFill>
        <p:spPr bwMode="auto">
          <a:xfrm>
            <a:off x="6687844" y="5786454"/>
            <a:ext cx="2392906" cy="1057922"/>
          </a:xfrm>
          <a:prstGeom prst="rect">
            <a:avLst/>
          </a:prstGeom>
          <a:noFill/>
          <a:ln w="9525">
            <a:noFill/>
            <a:miter lim="800000"/>
            <a:headEnd/>
            <a:tailEnd/>
          </a:ln>
        </p:spPr>
      </p:pic>
      <p:sp>
        <p:nvSpPr>
          <p:cNvPr id="11" name="Text Placeholder 10"/>
          <p:cNvSpPr>
            <a:spLocks noGrp="1"/>
          </p:cNvSpPr>
          <p:nvPr>
            <p:ph type="body" sz="quarter" idx="10"/>
          </p:nvPr>
        </p:nvSpPr>
        <p:spPr>
          <a:xfrm>
            <a:off x="428596" y="214290"/>
            <a:ext cx="4714875" cy="500066"/>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None/>
              <a:tabLst/>
              <a:defRPr lang="en-AU" sz="3200" b="1">
                <a:solidFill>
                  <a:schemeClr val="tx2"/>
                </a:solidFill>
                <a:effectLst>
                  <a:outerShdw blurRad="38100" dist="38100" dir="2700000" algn="tl">
                    <a:srgbClr val="000000">
                      <a:alpha val="43137"/>
                    </a:srgbClr>
                  </a:outerShdw>
                </a:effectLst>
                <a:latin typeface="Arial" pitchFamily="34" charset="0"/>
                <a:cs typeface="Arial" pitchFamily="34" charset="0"/>
              </a:defRPr>
            </a:lvl1pPr>
          </a:lstStyle>
          <a:p>
            <a:pPr lvl="0"/>
            <a:r>
              <a:rPr lang="en-US" smtClean="0"/>
              <a:t>Click to edit Master text styles</a:t>
            </a:r>
          </a:p>
        </p:txBody>
      </p:sp>
      <p:sp>
        <p:nvSpPr>
          <p:cNvPr id="13" name="Text Placeholder 12"/>
          <p:cNvSpPr>
            <a:spLocks noGrp="1"/>
          </p:cNvSpPr>
          <p:nvPr>
            <p:ph type="body" sz="quarter" idx="11"/>
          </p:nvPr>
        </p:nvSpPr>
        <p:spPr>
          <a:xfrm>
            <a:off x="428625" y="928688"/>
            <a:ext cx="8215313" cy="1285875"/>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Font typeface="Wingdings" pitchFamily="2" charset="2"/>
              <a:buChar char="§"/>
              <a:tabLst/>
              <a:defRPr kumimoji="0" lang="en-AU" sz="3200" b="1" i="0" u="none" strike="noStrike" kern="1200" cap="none" spc="0" normalizeH="0" noProof="0">
                <a:ln>
                  <a:noFill/>
                </a:ln>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gif"/><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8.jpeg"/><Relationship Id="rId7" Type="http://schemas.openxmlformats.org/officeDocument/2006/relationships/image" Target="../media/image36.g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7.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6.jpeg"/><Relationship Id="rId7" Type="http://schemas.openxmlformats.org/officeDocument/2006/relationships/image" Target="../media/image49.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1.jpeg"/><Relationship Id="rId10" Type="http://schemas.openxmlformats.org/officeDocument/2006/relationships/image" Target="../media/image52.jpeg"/><Relationship Id="rId4" Type="http://schemas.openxmlformats.org/officeDocument/2006/relationships/image" Target="../media/image47.jpeg"/><Relationship Id="rId9" Type="http://schemas.openxmlformats.org/officeDocument/2006/relationships/image" Target="../media/image51.jpeg"/></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57.jpeg"/><Relationship Id="rId11" Type="http://schemas.openxmlformats.org/officeDocument/2006/relationships/image" Target="../media/image62.jpeg"/><Relationship Id="rId5" Type="http://schemas.openxmlformats.org/officeDocument/2006/relationships/image" Target="../media/image56.jpeg"/><Relationship Id="rId10" Type="http://schemas.openxmlformats.org/officeDocument/2006/relationships/image" Target="../media/image61.jpeg"/><Relationship Id="rId4" Type="http://schemas.openxmlformats.org/officeDocument/2006/relationships/image" Target="../media/image55.jpeg"/><Relationship Id="rId9" Type="http://schemas.openxmlformats.org/officeDocument/2006/relationships/image" Target="../media/image6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7.jpeg"/><Relationship Id="rId11" Type="http://schemas.openxmlformats.org/officeDocument/2006/relationships/image" Target="../media/image72.jpeg"/><Relationship Id="rId5" Type="http://schemas.openxmlformats.org/officeDocument/2006/relationships/image" Target="../media/image66.jpeg"/><Relationship Id="rId10" Type="http://schemas.openxmlformats.org/officeDocument/2006/relationships/image" Target="../media/image71.jpeg"/><Relationship Id="rId4" Type="http://schemas.openxmlformats.org/officeDocument/2006/relationships/image" Target="../media/image65.jpeg"/><Relationship Id="rId9" Type="http://schemas.openxmlformats.org/officeDocument/2006/relationships/image" Target="../media/image70.jpeg"/></Relationships>
</file>

<file path=ppt/slides/_rels/slide35.xml.rels><?xml version="1.0" encoding="UTF-8" standalone="yes"?>
<Relationships xmlns="http://schemas.openxmlformats.org/package/2006/relationships"><Relationship Id="rId8" Type="http://schemas.openxmlformats.org/officeDocument/2006/relationships/image" Target="../media/image73.wmf"/><Relationship Id="rId13" Type="http://schemas.openxmlformats.org/officeDocument/2006/relationships/image" Target="../media/image78.jpeg"/><Relationship Id="rId18" Type="http://schemas.openxmlformats.org/officeDocument/2006/relationships/image" Target="../media/image83.jpeg"/><Relationship Id="rId3" Type="http://schemas.openxmlformats.org/officeDocument/2006/relationships/image" Target="../media/image64.jpeg"/><Relationship Id="rId7" Type="http://schemas.openxmlformats.org/officeDocument/2006/relationships/image" Target="../media/image71.jpeg"/><Relationship Id="rId12" Type="http://schemas.openxmlformats.org/officeDocument/2006/relationships/image" Target="../media/image77.jpeg"/><Relationship Id="rId17" Type="http://schemas.openxmlformats.org/officeDocument/2006/relationships/image" Target="../media/image82.png"/><Relationship Id="rId2" Type="http://schemas.openxmlformats.org/officeDocument/2006/relationships/notesSlide" Target="../notesSlides/notesSlide16.xml"/><Relationship Id="rId16"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70.jpeg"/><Relationship Id="rId11" Type="http://schemas.openxmlformats.org/officeDocument/2006/relationships/image" Target="../media/image76.jpeg"/><Relationship Id="rId5" Type="http://schemas.openxmlformats.org/officeDocument/2006/relationships/image" Target="../media/image69.jpeg"/><Relationship Id="rId15" Type="http://schemas.openxmlformats.org/officeDocument/2006/relationships/image" Target="../media/image80.jpeg"/><Relationship Id="rId10" Type="http://schemas.openxmlformats.org/officeDocument/2006/relationships/image" Target="../media/image75.jpeg"/><Relationship Id="rId19" Type="http://schemas.openxmlformats.org/officeDocument/2006/relationships/image" Target="../media/image84.jpeg"/><Relationship Id="rId4" Type="http://schemas.openxmlformats.org/officeDocument/2006/relationships/image" Target="../media/image68.jpeg"/><Relationship Id="rId9" Type="http://schemas.openxmlformats.org/officeDocument/2006/relationships/image" Target="../media/image74.jpeg"/><Relationship Id="rId14" Type="http://schemas.openxmlformats.org/officeDocument/2006/relationships/image" Target="../media/image79.jpeg"/></Relationships>
</file>

<file path=ppt/slides/_rels/slide36.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jpeg"/><Relationship Id="rId18" Type="http://schemas.openxmlformats.org/officeDocument/2006/relationships/image" Target="../media/image88.jpeg"/><Relationship Id="rId3" Type="http://schemas.openxmlformats.org/officeDocument/2006/relationships/image" Target="../media/image85.jpeg"/><Relationship Id="rId21" Type="http://schemas.openxmlformats.org/officeDocument/2006/relationships/image" Target="../media/image83.jpeg"/><Relationship Id="rId7" Type="http://schemas.openxmlformats.org/officeDocument/2006/relationships/image" Target="../media/image64.jpeg"/><Relationship Id="rId12" Type="http://schemas.openxmlformats.org/officeDocument/2006/relationships/image" Target="../media/image73.wmf"/><Relationship Id="rId17" Type="http://schemas.openxmlformats.org/officeDocument/2006/relationships/image" Target="../media/image82.png"/><Relationship Id="rId2" Type="http://schemas.openxmlformats.org/officeDocument/2006/relationships/notesSlide" Target="../notesSlides/notesSlide17.xml"/><Relationship Id="rId16" Type="http://schemas.openxmlformats.org/officeDocument/2006/relationships/image" Target="../media/image81.jpeg"/><Relationship Id="rId20"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87.jpeg"/><Relationship Id="rId11" Type="http://schemas.openxmlformats.org/officeDocument/2006/relationships/image" Target="../media/image71.jpeg"/><Relationship Id="rId24" Type="http://schemas.openxmlformats.org/officeDocument/2006/relationships/image" Target="../media/image93.jpeg"/><Relationship Id="rId5" Type="http://schemas.openxmlformats.org/officeDocument/2006/relationships/image" Target="../media/image84.jpeg"/><Relationship Id="rId15" Type="http://schemas.openxmlformats.org/officeDocument/2006/relationships/image" Target="../media/image80.jpeg"/><Relationship Id="rId23" Type="http://schemas.openxmlformats.org/officeDocument/2006/relationships/image" Target="../media/image92.jpeg"/><Relationship Id="rId10" Type="http://schemas.openxmlformats.org/officeDocument/2006/relationships/image" Target="../media/image70.jpeg"/><Relationship Id="rId19" Type="http://schemas.openxmlformats.org/officeDocument/2006/relationships/image" Target="../media/image89.jpeg"/><Relationship Id="rId4" Type="http://schemas.openxmlformats.org/officeDocument/2006/relationships/image" Target="../media/image86.jpeg"/><Relationship Id="rId9" Type="http://schemas.openxmlformats.org/officeDocument/2006/relationships/image" Target="../media/image69.jpeg"/><Relationship Id="rId14" Type="http://schemas.openxmlformats.org/officeDocument/2006/relationships/image" Target="../media/image79.jpeg"/><Relationship Id="rId22" Type="http://schemas.openxmlformats.org/officeDocument/2006/relationships/image" Target="../media/image91.jpeg"/></Relationships>
</file>

<file path=ppt/slides/_rels/slide37.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jpeg"/><Relationship Id="rId18" Type="http://schemas.openxmlformats.org/officeDocument/2006/relationships/image" Target="../media/image92.jpeg"/><Relationship Id="rId3" Type="http://schemas.openxmlformats.org/officeDocument/2006/relationships/image" Target="../media/image85.jpeg"/><Relationship Id="rId7" Type="http://schemas.openxmlformats.org/officeDocument/2006/relationships/image" Target="../media/image64.jpeg"/><Relationship Id="rId12" Type="http://schemas.openxmlformats.org/officeDocument/2006/relationships/image" Target="../media/image73.wmf"/><Relationship Id="rId17" Type="http://schemas.openxmlformats.org/officeDocument/2006/relationships/image" Target="../media/image82.png"/><Relationship Id="rId2" Type="http://schemas.openxmlformats.org/officeDocument/2006/relationships/notesSlide" Target="../notesSlides/notesSlide18.xml"/><Relationship Id="rId16"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87.jpeg"/><Relationship Id="rId11" Type="http://schemas.openxmlformats.org/officeDocument/2006/relationships/image" Target="../media/image71.jpeg"/><Relationship Id="rId5" Type="http://schemas.openxmlformats.org/officeDocument/2006/relationships/image" Target="../media/image84.jpeg"/><Relationship Id="rId15" Type="http://schemas.openxmlformats.org/officeDocument/2006/relationships/image" Target="../media/image80.jpeg"/><Relationship Id="rId10" Type="http://schemas.openxmlformats.org/officeDocument/2006/relationships/image" Target="../media/image70.jpeg"/><Relationship Id="rId19" Type="http://schemas.openxmlformats.org/officeDocument/2006/relationships/image" Target="../media/image93.jpeg"/><Relationship Id="rId4" Type="http://schemas.openxmlformats.org/officeDocument/2006/relationships/image" Target="../media/image86.jpeg"/><Relationship Id="rId9" Type="http://schemas.openxmlformats.org/officeDocument/2006/relationships/image" Target="../media/image69.jpeg"/><Relationship Id="rId14" Type="http://schemas.openxmlformats.org/officeDocument/2006/relationships/image" Target="../media/image79.jpeg"/></Relationships>
</file>

<file path=ppt/slides/_rels/slide38.xml.rels><?xml version="1.0" encoding="UTF-8" standalone="yes"?>
<Relationships xmlns="http://schemas.openxmlformats.org/package/2006/relationships"><Relationship Id="rId8" Type="http://schemas.openxmlformats.org/officeDocument/2006/relationships/image" Target="../media/image97.jpeg"/><Relationship Id="rId13" Type="http://schemas.openxmlformats.org/officeDocument/2006/relationships/image" Target="../media/image69.jpeg"/><Relationship Id="rId18" Type="http://schemas.openxmlformats.org/officeDocument/2006/relationships/image" Target="../media/image79.jpeg"/><Relationship Id="rId3" Type="http://schemas.openxmlformats.org/officeDocument/2006/relationships/image" Target="../media/image94.jpeg"/><Relationship Id="rId21" Type="http://schemas.openxmlformats.org/officeDocument/2006/relationships/image" Target="../media/image82.png"/><Relationship Id="rId7" Type="http://schemas.openxmlformats.org/officeDocument/2006/relationships/image" Target="../media/image96.jpeg"/><Relationship Id="rId12" Type="http://schemas.openxmlformats.org/officeDocument/2006/relationships/image" Target="../media/image68.jpeg"/><Relationship Id="rId17" Type="http://schemas.openxmlformats.org/officeDocument/2006/relationships/image" Target="../media/image78.jpeg"/><Relationship Id="rId2" Type="http://schemas.openxmlformats.org/officeDocument/2006/relationships/notesSlide" Target="../notesSlides/notesSlide19.xml"/><Relationship Id="rId16" Type="http://schemas.openxmlformats.org/officeDocument/2006/relationships/image" Target="../media/image73.wmf"/><Relationship Id="rId20"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95.jpeg"/><Relationship Id="rId11" Type="http://schemas.openxmlformats.org/officeDocument/2006/relationships/image" Target="../media/image64.jpeg"/><Relationship Id="rId5" Type="http://schemas.openxmlformats.org/officeDocument/2006/relationships/image" Target="../media/image85.jpeg"/><Relationship Id="rId15" Type="http://schemas.openxmlformats.org/officeDocument/2006/relationships/image" Target="../media/image71.jpeg"/><Relationship Id="rId23" Type="http://schemas.openxmlformats.org/officeDocument/2006/relationships/image" Target="../media/image93.jpeg"/><Relationship Id="rId10" Type="http://schemas.openxmlformats.org/officeDocument/2006/relationships/image" Target="../media/image99.jpeg"/><Relationship Id="rId19" Type="http://schemas.openxmlformats.org/officeDocument/2006/relationships/image" Target="../media/image80.jpeg"/><Relationship Id="rId4" Type="http://schemas.openxmlformats.org/officeDocument/2006/relationships/image" Target="../media/image86.jpeg"/><Relationship Id="rId9" Type="http://schemas.openxmlformats.org/officeDocument/2006/relationships/image" Target="../media/image98.jpeg"/><Relationship Id="rId14" Type="http://schemas.openxmlformats.org/officeDocument/2006/relationships/image" Target="../media/image70.jpeg"/><Relationship Id="rId22" Type="http://schemas.openxmlformats.org/officeDocument/2006/relationships/image" Target="../media/image92.jpeg"/></Relationships>
</file>

<file path=ppt/slides/_rels/slide39.xml.rels><?xml version="1.0" encoding="UTF-8" standalone="yes"?>
<Relationships xmlns="http://schemas.openxmlformats.org/package/2006/relationships"><Relationship Id="rId8" Type="http://schemas.openxmlformats.org/officeDocument/2006/relationships/image" Target="../media/image97.jpeg"/><Relationship Id="rId13" Type="http://schemas.openxmlformats.org/officeDocument/2006/relationships/image" Target="../media/image69.jpeg"/><Relationship Id="rId18" Type="http://schemas.openxmlformats.org/officeDocument/2006/relationships/image" Target="../media/image79.jpeg"/><Relationship Id="rId3" Type="http://schemas.openxmlformats.org/officeDocument/2006/relationships/image" Target="../media/image94.jpeg"/><Relationship Id="rId21" Type="http://schemas.openxmlformats.org/officeDocument/2006/relationships/image" Target="../media/image82.png"/><Relationship Id="rId7" Type="http://schemas.openxmlformats.org/officeDocument/2006/relationships/image" Target="../media/image96.jpeg"/><Relationship Id="rId12" Type="http://schemas.openxmlformats.org/officeDocument/2006/relationships/image" Target="../media/image68.jpeg"/><Relationship Id="rId17" Type="http://schemas.openxmlformats.org/officeDocument/2006/relationships/image" Target="../media/image78.jpeg"/><Relationship Id="rId25" Type="http://schemas.openxmlformats.org/officeDocument/2006/relationships/image" Target="../media/image100.jpeg"/><Relationship Id="rId2" Type="http://schemas.openxmlformats.org/officeDocument/2006/relationships/notesSlide" Target="../notesSlides/notesSlide20.xml"/><Relationship Id="rId16" Type="http://schemas.openxmlformats.org/officeDocument/2006/relationships/image" Target="../media/image73.wmf"/><Relationship Id="rId20"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95.jpeg"/><Relationship Id="rId11" Type="http://schemas.openxmlformats.org/officeDocument/2006/relationships/image" Target="../media/image64.jpeg"/><Relationship Id="rId24" Type="http://schemas.openxmlformats.org/officeDocument/2006/relationships/image" Target="../media/image83.jpeg"/><Relationship Id="rId5" Type="http://schemas.openxmlformats.org/officeDocument/2006/relationships/image" Target="../media/image85.jpeg"/><Relationship Id="rId15" Type="http://schemas.openxmlformats.org/officeDocument/2006/relationships/image" Target="../media/image71.jpeg"/><Relationship Id="rId23" Type="http://schemas.openxmlformats.org/officeDocument/2006/relationships/image" Target="../media/image93.jpeg"/><Relationship Id="rId10" Type="http://schemas.openxmlformats.org/officeDocument/2006/relationships/image" Target="../media/image99.jpeg"/><Relationship Id="rId19" Type="http://schemas.openxmlformats.org/officeDocument/2006/relationships/image" Target="../media/image80.jpeg"/><Relationship Id="rId4" Type="http://schemas.openxmlformats.org/officeDocument/2006/relationships/image" Target="../media/image86.jpeg"/><Relationship Id="rId9" Type="http://schemas.openxmlformats.org/officeDocument/2006/relationships/image" Target="../media/image98.jpeg"/><Relationship Id="rId14" Type="http://schemas.openxmlformats.org/officeDocument/2006/relationships/image" Target="../media/image70.jpeg"/><Relationship Id="rId22" Type="http://schemas.openxmlformats.org/officeDocument/2006/relationships/image" Target="../media/image9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95.jpeg"/><Relationship Id="rId13" Type="http://schemas.openxmlformats.org/officeDocument/2006/relationships/image" Target="../media/image64.jpeg"/><Relationship Id="rId18" Type="http://schemas.openxmlformats.org/officeDocument/2006/relationships/image" Target="../media/image73.wmf"/><Relationship Id="rId26" Type="http://schemas.openxmlformats.org/officeDocument/2006/relationships/image" Target="../media/image103.jpeg"/><Relationship Id="rId3" Type="http://schemas.openxmlformats.org/officeDocument/2006/relationships/image" Target="../media/image92.jpeg"/><Relationship Id="rId21" Type="http://schemas.openxmlformats.org/officeDocument/2006/relationships/image" Target="../media/image101.jpeg"/><Relationship Id="rId34" Type="http://schemas.openxmlformats.org/officeDocument/2006/relationships/image" Target="../media/image110.jpeg"/><Relationship Id="rId7" Type="http://schemas.openxmlformats.org/officeDocument/2006/relationships/image" Target="../media/image86.jpeg"/><Relationship Id="rId12" Type="http://schemas.openxmlformats.org/officeDocument/2006/relationships/image" Target="../media/image99.jpeg"/><Relationship Id="rId17" Type="http://schemas.openxmlformats.org/officeDocument/2006/relationships/image" Target="../media/image71.jpeg"/><Relationship Id="rId25" Type="http://schemas.openxmlformats.org/officeDocument/2006/relationships/image" Target="../media/image102.jpeg"/><Relationship Id="rId33" Type="http://schemas.openxmlformats.org/officeDocument/2006/relationships/image" Target="../media/image109.jpeg"/><Relationship Id="rId2" Type="http://schemas.openxmlformats.org/officeDocument/2006/relationships/notesSlide" Target="../notesSlides/notesSlide21.xml"/><Relationship Id="rId16" Type="http://schemas.openxmlformats.org/officeDocument/2006/relationships/image" Target="../media/image70.jpeg"/><Relationship Id="rId20" Type="http://schemas.openxmlformats.org/officeDocument/2006/relationships/image" Target="../media/image79.jpeg"/><Relationship Id="rId29" Type="http://schemas.openxmlformats.org/officeDocument/2006/relationships/image" Target="../media/image83.jpeg"/><Relationship Id="rId1" Type="http://schemas.openxmlformats.org/officeDocument/2006/relationships/slideLayout" Target="../slideLayouts/slideLayout2.xml"/><Relationship Id="rId6" Type="http://schemas.openxmlformats.org/officeDocument/2006/relationships/image" Target="../media/image94.jpeg"/><Relationship Id="rId11" Type="http://schemas.openxmlformats.org/officeDocument/2006/relationships/image" Target="../media/image98.jpeg"/><Relationship Id="rId24" Type="http://schemas.openxmlformats.org/officeDocument/2006/relationships/image" Target="../media/image82.png"/><Relationship Id="rId32" Type="http://schemas.openxmlformats.org/officeDocument/2006/relationships/image" Target="../media/image108.jpeg"/><Relationship Id="rId5" Type="http://schemas.openxmlformats.org/officeDocument/2006/relationships/image" Target="../media/image93.jpeg"/><Relationship Id="rId15" Type="http://schemas.openxmlformats.org/officeDocument/2006/relationships/image" Target="../media/image69.jpeg"/><Relationship Id="rId23" Type="http://schemas.openxmlformats.org/officeDocument/2006/relationships/image" Target="../media/image81.jpeg"/><Relationship Id="rId28" Type="http://schemas.openxmlformats.org/officeDocument/2006/relationships/image" Target="../media/image105.jpeg"/><Relationship Id="rId10" Type="http://schemas.openxmlformats.org/officeDocument/2006/relationships/image" Target="../media/image97.jpeg"/><Relationship Id="rId19" Type="http://schemas.openxmlformats.org/officeDocument/2006/relationships/image" Target="../media/image78.jpeg"/><Relationship Id="rId31" Type="http://schemas.openxmlformats.org/officeDocument/2006/relationships/image" Target="../media/image107.jpeg"/><Relationship Id="rId4" Type="http://schemas.openxmlformats.org/officeDocument/2006/relationships/image" Target="../media/image85.jpeg"/><Relationship Id="rId9" Type="http://schemas.openxmlformats.org/officeDocument/2006/relationships/image" Target="../media/image96.jpeg"/><Relationship Id="rId14" Type="http://schemas.openxmlformats.org/officeDocument/2006/relationships/image" Target="../media/image68.jpeg"/><Relationship Id="rId22" Type="http://schemas.openxmlformats.org/officeDocument/2006/relationships/image" Target="../media/image80.jpeg"/><Relationship Id="rId27" Type="http://schemas.openxmlformats.org/officeDocument/2006/relationships/image" Target="../media/image104.jpeg"/><Relationship Id="rId30" Type="http://schemas.openxmlformats.org/officeDocument/2006/relationships/image" Target="../media/image106.jpeg"/></Relationships>
</file>

<file path=ppt/slides/_rels/slide4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4646" y="500042"/>
            <a:ext cx="8719054" cy="4185761"/>
          </a:xfrm>
          <a:prstGeom prst="rect">
            <a:avLst/>
          </a:prstGeom>
          <a:noFill/>
        </p:spPr>
        <p:txBody>
          <a:bodyPr wrap="none" rtlCol="0">
            <a:spAutoFit/>
          </a:bodyPr>
          <a:lstStyle/>
          <a:p>
            <a:r>
              <a:rPr lang="en-AU" sz="3200" b="1" dirty="0" smtClean="0">
                <a:effectLst>
                  <a:outerShdw blurRad="38100" dist="38100" dir="2700000" algn="tl">
                    <a:srgbClr val="000000">
                      <a:alpha val="43137"/>
                    </a:srgbClr>
                  </a:outerShdw>
                </a:effectLst>
              </a:rPr>
              <a:t>7th International Mines Rescue Competition</a:t>
            </a:r>
          </a:p>
          <a:p>
            <a:endParaRPr lang="en-AU" sz="4000" b="1" dirty="0" smtClean="0">
              <a:effectLst>
                <a:outerShdw blurRad="38100" dist="38100" dir="2700000" algn="tl">
                  <a:srgbClr val="000000">
                    <a:alpha val="43137"/>
                  </a:srgbClr>
                </a:outerShdw>
              </a:effectLst>
            </a:endParaRPr>
          </a:p>
          <a:p>
            <a:pPr algn="ctr"/>
            <a:r>
              <a:rPr lang="en-AU" sz="3200" b="1" dirty="0" smtClean="0">
                <a:effectLst>
                  <a:outerShdw blurRad="38100" dist="38100" dir="2700000" algn="tl">
                    <a:srgbClr val="000000">
                      <a:alpha val="43137"/>
                    </a:srgbClr>
                  </a:outerShdw>
                </a:effectLst>
              </a:rPr>
              <a:t>Summary Presentation </a:t>
            </a:r>
          </a:p>
          <a:p>
            <a:endParaRPr lang="en-AU" sz="2800" b="1" dirty="0" smtClean="0"/>
          </a:p>
          <a:p>
            <a:pPr algn="ctr"/>
            <a:endParaRPr lang="en-AU" b="1" dirty="0" smtClean="0">
              <a:latin typeface="+mn-lt"/>
            </a:endParaRPr>
          </a:p>
          <a:p>
            <a:pPr algn="ctr"/>
            <a:r>
              <a:rPr lang="en-AU" sz="2400" b="1" dirty="0" smtClean="0">
                <a:latin typeface="+mn-lt"/>
              </a:rPr>
              <a:t>Southern Mines Rescue Station and </a:t>
            </a:r>
          </a:p>
          <a:p>
            <a:pPr algn="ctr"/>
            <a:r>
              <a:rPr lang="en-AU" sz="2400" b="1" dirty="0" smtClean="0">
                <a:latin typeface="+mn-lt"/>
              </a:rPr>
              <a:t>NRE  Gujarat No1 Mine</a:t>
            </a:r>
          </a:p>
          <a:p>
            <a:pPr algn="ctr"/>
            <a:endParaRPr lang="en-AU" b="1" dirty="0" smtClean="0">
              <a:latin typeface="+mn-lt"/>
            </a:endParaRPr>
          </a:p>
          <a:p>
            <a:pPr algn="ctr"/>
            <a:endParaRPr lang="en-AU" b="1" dirty="0" smtClean="0">
              <a:latin typeface="+mn-lt"/>
            </a:endParaRPr>
          </a:p>
          <a:p>
            <a:pPr algn="ctr"/>
            <a:endParaRPr lang="en-AU" b="1" dirty="0" smtClean="0">
              <a:latin typeface="+mn-lt"/>
            </a:endParaRPr>
          </a:p>
          <a:p>
            <a:pPr algn="ctr"/>
            <a:r>
              <a:rPr lang="en-AU" sz="1400" b="1" dirty="0" smtClean="0">
                <a:latin typeface="+mn-lt"/>
              </a:rPr>
              <a:t>November 11 &amp;12, 2010 ,   Wollongong,   Australia</a:t>
            </a:r>
            <a:endParaRPr lang="en-US" sz="1400" b="1" dirty="0">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858180" cy="500066"/>
          </a:xfrm>
        </p:spPr>
        <p:txBody>
          <a:bodyPr/>
          <a:lstStyle/>
          <a:p>
            <a:r>
              <a:rPr smtClean="0"/>
              <a:t>Competition Week</a:t>
            </a:r>
            <a:endParaRPr lang="en-US" dirty="0"/>
          </a:p>
        </p:txBody>
      </p:sp>
      <p:sp>
        <p:nvSpPr>
          <p:cNvPr id="6" name="Text Placeholder 3"/>
          <p:cNvSpPr txBox="1">
            <a:spLocks/>
          </p:cNvSpPr>
          <p:nvPr/>
        </p:nvSpPr>
        <p:spPr>
          <a:xfrm>
            <a:off x="428596" y="1643050"/>
            <a:ext cx="3000396" cy="642942"/>
          </a:xfrm>
          <a:prstGeom prst="rect">
            <a:avLst/>
          </a:prstGeom>
        </p:spPr>
        <p:txBody>
          <a:bodyPr/>
          <a:lstStyle/>
          <a:p>
            <a:pPr marL="342900" marR="0" lvl="0" indent="-342900" algn="l" defTabSz="914400" rtl="0" eaLnBrk="1" fontAlgn="auto" latinLnBrk="0" hangingPunct="1">
              <a:spcBef>
                <a:spcPct val="0"/>
              </a:spcBef>
              <a:spcAft>
                <a:spcPts val="0"/>
              </a:spcAft>
              <a:buClrTx/>
              <a:buSzTx/>
              <a:buFont typeface="Wingdings" pitchFamily="2" charset="2"/>
              <a:buNone/>
              <a:tabLst/>
              <a:defRPr/>
            </a:pPr>
            <a:r>
              <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Evening Functions</a:t>
            </a:r>
          </a:p>
          <a:p>
            <a:pPr marL="342900" marR="0" lvl="0" indent="-342900" algn="l" defTabSz="914400" rtl="0" eaLnBrk="1" fontAlgn="auto" latinLnBrk="0" hangingPunct="1">
              <a:spcBef>
                <a:spcPct val="0"/>
              </a:spcBef>
              <a:spcAft>
                <a:spcPts val="0"/>
              </a:spcAft>
              <a:buClrTx/>
              <a:buSzTx/>
              <a:buFont typeface="Wingdings" pitchFamily="2" charset="2"/>
              <a:buNone/>
              <a:tabLst/>
              <a:defRPr/>
            </a:pPr>
            <a:endParaRPr kumimoji="0" lang="en-US" sz="2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1027" name="Picture 3" descr="O:\Mines Rescue\Southern\COMPETITIONS\INTERNATIONAL 2010\Photos\Professional Photos\IMG_9539.jpg"/>
          <p:cNvPicPr>
            <a:picLocks noChangeAspect="1" noChangeArrowheads="1"/>
          </p:cNvPicPr>
          <p:nvPr/>
        </p:nvPicPr>
        <p:blipFill>
          <a:blip r:embed="rId3" cstate="print"/>
          <a:srcRect/>
          <a:stretch>
            <a:fillRect/>
          </a:stretch>
        </p:blipFill>
        <p:spPr bwMode="auto">
          <a:xfrm>
            <a:off x="4572000" y="285728"/>
            <a:ext cx="4250976" cy="2833716"/>
          </a:xfrm>
          <a:prstGeom prst="rect">
            <a:avLst/>
          </a:prstGeom>
          <a:noFill/>
        </p:spPr>
      </p:pic>
      <p:pic>
        <p:nvPicPr>
          <p:cNvPr id="1030" name="Picture 6" descr="O:\Mines Rescue\Southern\COMPETITIONS\INTERNATIONAL 2010\Photos\Professional Photos\IMG_9628.jpg"/>
          <p:cNvPicPr>
            <a:picLocks noChangeAspect="1" noChangeArrowheads="1"/>
          </p:cNvPicPr>
          <p:nvPr/>
        </p:nvPicPr>
        <p:blipFill>
          <a:blip r:embed="rId4" cstate="print"/>
          <a:srcRect/>
          <a:stretch>
            <a:fillRect/>
          </a:stretch>
        </p:blipFill>
        <p:spPr bwMode="auto">
          <a:xfrm>
            <a:off x="4643438" y="3429000"/>
            <a:ext cx="4179123" cy="2786082"/>
          </a:xfrm>
          <a:prstGeom prst="rect">
            <a:avLst/>
          </a:prstGeom>
          <a:noFill/>
        </p:spPr>
      </p:pic>
      <p:pic>
        <p:nvPicPr>
          <p:cNvPr id="1031" name="Picture 7" descr="O:\Mines Rescue\Southern\COMPETITIONS\INTERNATIONAL 2010\Photos\Professional Photos\IMG_9810.jpg"/>
          <p:cNvPicPr>
            <a:picLocks noChangeAspect="1" noChangeArrowheads="1"/>
          </p:cNvPicPr>
          <p:nvPr/>
        </p:nvPicPr>
        <p:blipFill>
          <a:blip r:embed="rId5" cstate="print"/>
          <a:srcRect/>
          <a:stretch>
            <a:fillRect/>
          </a:stretch>
        </p:blipFill>
        <p:spPr bwMode="auto">
          <a:xfrm>
            <a:off x="285719" y="3429000"/>
            <a:ext cx="4179123" cy="278608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858180" cy="500066"/>
          </a:xfrm>
        </p:spPr>
        <p:txBody>
          <a:bodyPr/>
          <a:lstStyle/>
          <a:p>
            <a:r>
              <a:rPr smtClean="0"/>
              <a:t>Competition Week</a:t>
            </a:r>
            <a:endParaRPr lang="en-US" dirty="0"/>
          </a:p>
        </p:txBody>
      </p:sp>
      <p:sp>
        <p:nvSpPr>
          <p:cNvPr id="10" name="Text Placeholder 3"/>
          <p:cNvSpPr txBox="1">
            <a:spLocks/>
          </p:cNvSpPr>
          <p:nvPr/>
        </p:nvSpPr>
        <p:spPr>
          <a:xfrm>
            <a:off x="285720" y="1571612"/>
            <a:ext cx="4000560" cy="642942"/>
          </a:xfrm>
          <a:prstGeom prst="rect">
            <a:avLst/>
          </a:prstGeom>
        </p:spPr>
        <p:txBody>
          <a:bodyPr/>
          <a:lstStyle/>
          <a:p>
            <a:pPr marL="342900" marR="0" lvl="0" indent="-342900" algn="l" defTabSz="914400" rtl="0" eaLnBrk="1" fontAlgn="auto" latinLnBrk="0" hangingPunct="1">
              <a:spcBef>
                <a:spcPct val="0"/>
              </a:spcBef>
              <a:spcAft>
                <a:spcPts val="0"/>
              </a:spcAft>
              <a:buClrTx/>
              <a:buSzTx/>
              <a:buFont typeface="Wingdings" pitchFamily="2" charset="2"/>
              <a:buNone/>
              <a:tabLst/>
              <a:defRPr/>
            </a:pPr>
            <a:r>
              <a:rPr kumimoji="0" lang="en-US" sz="2400" b="1" i="0" u="none" strike="noStrike" kern="1200" cap="none" spc="0" normalizeH="0" baseline="0" noProof="0" dirty="0" err="1" smtClean="0">
                <a:ln>
                  <a:noFill/>
                </a:ln>
                <a:solidFill>
                  <a:schemeClr val="tx1"/>
                </a:solidFill>
                <a:effectLst/>
                <a:uLnTx/>
                <a:uFillTx/>
                <a:latin typeface="Arial" pitchFamily="34" charset="0"/>
                <a:ea typeface="+mn-ea"/>
                <a:cs typeface="Arial" pitchFamily="34" charset="0"/>
              </a:rPr>
              <a:t>Familiarisation</a:t>
            </a:r>
            <a:r>
              <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Sessions</a:t>
            </a:r>
          </a:p>
          <a:p>
            <a:pPr marL="342900" marR="0" lvl="0" indent="-342900" algn="l" defTabSz="914400" rtl="0" eaLnBrk="1" fontAlgn="auto" latinLnBrk="0" hangingPunct="1">
              <a:spcBef>
                <a:spcPct val="0"/>
              </a:spcBef>
              <a:spcAft>
                <a:spcPts val="0"/>
              </a:spcAft>
              <a:buClrTx/>
              <a:buSzTx/>
              <a:buFont typeface="Wingdings" pitchFamily="2" charset="2"/>
              <a:buNone/>
              <a:tabLst/>
              <a:defRPr/>
            </a:pPr>
            <a:endParaRPr kumimoji="0" lang="en-US" sz="2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4098" name="Picture 2" descr="C:\Users\steve.tonegato.CSPL.000\Desktop\IMRC REPORT PRESENTATION\Social photos\P1030422.JPG"/>
          <p:cNvPicPr>
            <a:picLocks noChangeAspect="1" noChangeArrowheads="1"/>
          </p:cNvPicPr>
          <p:nvPr/>
        </p:nvPicPr>
        <p:blipFill>
          <a:blip r:embed="rId3" cstate="print"/>
          <a:srcRect/>
          <a:stretch>
            <a:fillRect/>
          </a:stretch>
        </p:blipFill>
        <p:spPr bwMode="auto">
          <a:xfrm>
            <a:off x="5000628" y="3429000"/>
            <a:ext cx="4000528" cy="3000396"/>
          </a:xfrm>
          <a:prstGeom prst="rect">
            <a:avLst/>
          </a:prstGeom>
          <a:noFill/>
        </p:spPr>
      </p:pic>
      <p:pic>
        <p:nvPicPr>
          <p:cNvPr id="4099" name="Picture 3" descr="C:\Users\steve.tonegato.CSPL.000\Desktop\IMRC REPORT PRESENTATION\Social photos\P1030421.JPG"/>
          <p:cNvPicPr>
            <a:picLocks noChangeAspect="1" noChangeArrowheads="1"/>
          </p:cNvPicPr>
          <p:nvPr/>
        </p:nvPicPr>
        <p:blipFill>
          <a:blip r:embed="rId4" cstate="print"/>
          <a:srcRect/>
          <a:stretch>
            <a:fillRect/>
          </a:stretch>
        </p:blipFill>
        <p:spPr bwMode="auto">
          <a:xfrm>
            <a:off x="142844" y="2428868"/>
            <a:ext cx="4786346" cy="3589760"/>
          </a:xfrm>
          <a:prstGeom prst="rect">
            <a:avLst/>
          </a:prstGeom>
          <a:noFill/>
        </p:spPr>
      </p:pic>
      <p:pic>
        <p:nvPicPr>
          <p:cNvPr id="4100" name="Picture 4" descr="C:\Users\steve.tonegato.CSPL.000\Desktop\IMRC REPORT PRESENTATION\Social photos\P1030417.JPG"/>
          <p:cNvPicPr>
            <a:picLocks noChangeAspect="1" noChangeArrowheads="1"/>
          </p:cNvPicPr>
          <p:nvPr/>
        </p:nvPicPr>
        <p:blipFill>
          <a:blip r:embed="rId5" cstate="print"/>
          <a:srcRect/>
          <a:stretch>
            <a:fillRect/>
          </a:stretch>
        </p:blipFill>
        <p:spPr bwMode="auto">
          <a:xfrm>
            <a:off x="5000628" y="285728"/>
            <a:ext cx="4000528" cy="3000396"/>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858180" cy="500066"/>
          </a:xfrm>
        </p:spPr>
        <p:txBody>
          <a:bodyPr/>
          <a:lstStyle/>
          <a:p>
            <a:r>
              <a:rPr smtClean="0"/>
              <a:t>Competition Week</a:t>
            </a:r>
            <a:endParaRPr lang="en-US" dirty="0"/>
          </a:p>
        </p:txBody>
      </p:sp>
      <p:sp>
        <p:nvSpPr>
          <p:cNvPr id="12" name="Text Placeholder 3"/>
          <p:cNvSpPr txBox="1">
            <a:spLocks/>
          </p:cNvSpPr>
          <p:nvPr/>
        </p:nvSpPr>
        <p:spPr>
          <a:xfrm>
            <a:off x="4857752" y="357166"/>
            <a:ext cx="3643338" cy="571504"/>
          </a:xfrm>
          <a:prstGeom prst="rect">
            <a:avLst/>
          </a:prstGeom>
        </p:spPr>
        <p:txBody>
          <a:bodyPr/>
          <a:lstStyle/>
          <a:p>
            <a:pPr marL="342900" marR="0" lvl="0" indent="-342900" algn="ctr" defTabSz="914400" rtl="0" eaLnBrk="1" fontAlgn="auto" latinLnBrk="0" hangingPunct="1">
              <a:spcBef>
                <a:spcPct val="0"/>
              </a:spcBef>
              <a:spcAft>
                <a:spcPts val="0"/>
              </a:spcAft>
              <a:buClrTx/>
              <a:buSzTx/>
              <a:buFont typeface="Wingdings" pitchFamily="2" charset="2"/>
              <a:buNone/>
              <a:tabLst/>
              <a:defRPr/>
            </a:pPr>
            <a:r>
              <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Inductions</a:t>
            </a:r>
            <a:r>
              <a:rPr kumimoji="0" lang="en-US" sz="2400" b="1" i="0" u="none" strike="noStrike" kern="1200" cap="none" spc="0" normalizeH="0" noProof="0" dirty="0" smtClean="0">
                <a:ln>
                  <a:noFill/>
                </a:ln>
                <a:solidFill>
                  <a:schemeClr val="tx1"/>
                </a:solidFill>
                <a:effectLst/>
                <a:uLnTx/>
                <a:uFillTx/>
                <a:latin typeface="Arial" pitchFamily="34" charset="0"/>
                <a:ea typeface="+mn-ea"/>
                <a:cs typeface="Arial" pitchFamily="34" charset="0"/>
              </a:rPr>
              <a:t> </a:t>
            </a:r>
            <a:r>
              <a:rPr lang="en-AU" sz="2400" b="1" dirty="0" smtClean="0">
                <a:latin typeface="Arial" pitchFamily="34" charset="0"/>
                <a:cs typeface="Arial" pitchFamily="34" charset="0"/>
              </a:rPr>
              <a:t>&amp; </a:t>
            </a:r>
            <a:r>
              <a:rPr kumimoji="0" lang="en-AU"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Briefings</a:t>
            </a:r>
            <a:endPar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ctr" defTabSz="914400" rtl="0" eaLnBrk="1" fontAlgn="auto" latinLnBrk="0" hangingPunct="1">
              <a:spcBef>
                <a:spcPct val="0"/>
              </a:spcBef>
              <a:spcAft>
                <a:spcPts val="0"/>
              </a:spcAft>
              <a:buClrTx/>
              <a:buSzTx/>
              <a:buFont typeface="Wingdings" pitchFamily="2" charset="2"/>
              <a:buNone/>
              <a:tabLst/>
              <a:defRPr/>
            </a:pPr>
            <a:endParaRPr kumimoji="0" lang="en-US" sz="2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13" name="Picture 2" descr="\\corp.coalservices.com.au\data-user\Not Replicated\SYD\steve.tonegato\My Documents\International Mines Rescue Competion\COMPETITION EVENTS\Station\SOUTHERNMAIN.jpg"/>
          <p:cNvPicPr>
            <a:picLocks noChangeAspect="1" noChangeArrowheads="1"/>
          </p:cNvPicPr>
          <p:nvPr/>
        </p:nvPicPr>
        <p:blipFill>
          <a:blip r:embed="rId3" cstate="print"/>
          <a:srcRect/>
          <a:stretch>
            <a:fillRect/>
          </a:stretch>
        </p:blipFill>
        <p:spPr bwMode="auto">
          <a:xfrm>
            <a:off x="0" y="3786191"/>
            <a:ext cx="4412311" cy="3071809"/>
          </a:xfrm>
          <a:prstGeom prst="rect">
            <a:avLst/>
          </a:prstGeom>
          <a:noFill/>
        </p:spPr>
      </p:pic>
      <p:pic>
        <p:nvPicPr>
          <p:cNvPr id="14" name="Picture 4" descr="C:\Users\steve.tonegato.CSPL.000\Desktop\IMRC REPORT PRESENTATION\nre gibsons original.png"/>
          <p:cNvPicPr>
            <a:picLocks noChangeAspect="1" noChangeArrowheads="1"/>
          </p:cNvPicPr>
          <p:nvPr/>
        </p:nvPicPr>
        <p:blipFill>
          <a:blip r:embed="rId4" cstate="print"/>
          <a:srcRect/>
          <a:stretch>
            <a:fillRect/>
          </a:stretch>
        </p:blipFill>
        <p:spPr bwMode="auto">
          <a:xfrm rot="5400000">
            <a:off x="5436976" y="3150977"/>
            <a:ext cx="2857497" cy="4556551"/>
          </a:xfrm>
          <a:prstGeom prst="rect">
            <a:avLst/>
          </a:prstGeom>
          <a:noFill/>
        </p:spPr>
      </p:pic>
      <p:pic>
        <p:nvPicPr>
          <p:cNvPr id="5122" name="Picture 2" descr="C:\Users\steve.tonegato.CSPL.000\Desktop\IMRC REPORT PRESENTATION\VR photos\1758-1248-039.jpg"/>
          <p:cNvPicPr>
            <a:picLocks noChangeAspect="1" noChangeArrowheads="1"/>
          </p:cNvPicPr>
          <p:nvPr/>
        </p:nvPicPr>
        <p:blipFill>
          <a:blip r:embed="rId5" cstate="print"/>
          <a:srcRect/>
          <a:stretch>
            <a:fillRect/>
          </a:stretch>
        </p:blipFill>
        <p:spPr bwMode="auto">
          <a:xfrm>
            <a:off x="4429124" y="952286"/>
            <a:ext cx="4429156" cy="2964972"/>
          </a:xfrm>
          <a:prstGeom prst="rect">
            <a:avLst/>
          </a:prstGeom>
          <a:noFill/>
        </p:spPr>
      </p:pic>
      <p:pic>
        <p:nvPicPr>
          <p:cNvPr id="5123" name="Picture 3" descr="O:\Mines Rescue\Southern\Administration\Photo's Steve\Picture 025.jpg"/>
          <p:cNvPicPr>
            <a:picLocks noChangeAspect="1" noChangeArrowheads="1"/>
          </p:cNvPicPr>
          <p:nvPr/>
        </p:nvPicPr>
        <p:blipFill>
          <a:blip r:embed="rId6" cstate="print"/>
          <a:srcRect/>
          <a:stretch>
            <a:fillRect/>
          </a:stretch>
        </p:blipFill>
        <p:spPr bwMode="auto">
          <a:xfrm>
            <a:off x="214281" y="928670"/>
            <a:ext cx="3905277" cy="2928958"/>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smtClean="0"/>
              <a:t>Benchman</a:t>
            </a:r>
            <a:endParaRPr lang="en-US" dirty="0"/>
          </a:p>
        </p:txBody>
      </p:sp>
      <p:pic>
        <p:nvPicPr>
          <p:cNvPr id="4098" name="Picture 2" descr="O:\Mines Rescue\Southern\COMPETITIONS\INTERNATIONAL 2010\Photos\Professional Photos\IMG_9066.jpg"/>
          <p:cNvPicPr>
            <a:picLocks noChangeAspect="1" noChangeArrowheads="1"/>
          </p:cNvPicPr>
          <p:nvPr/>
        </p:nvPicPr>
        <p:blipFill>
          <a:blip r:embed="rId3" cstate="print"/>
          <a:srcRect/>
          <a:stretch>
            <a:fillRect/>
          </a:stretch>
        </p:blipFill>
        <p:spPr bwMode="auto">
          <a:xfrm>
            <a:off x="5286380" y="214290"/>
            <a:ext cx="3524275" cy="5286412"/>
          </a:xfrm>
          <a:prstGeom prst="rect">
            <a:avLst/>
          </a:prstGeom>
          <a:noFill/>
        </p:spPr>
      </p:pic>
      <p:pic>
        <p:nvPicPr>
          <p:cNvPr id="4099" name="Picture 3" descr="O:\Mines Rescue\Southern\COMPETITIONS\INTERNATIONAL 2010\Photos\Professional Photos\IMG_9070.jpg"/>
          <p:cNvPicPr>
            <a:picLocks noChangeAspect="1" noChangeArrowheads="1"/>
          </p:cNvPicPr>
          <p:nvPr/>
        </p:nvPicPr>
        <p:blipFill>
          <a:blip r:embed="rId4" cstate="print"/>
          <a:srcRect/>
          <a:stretch>
            <a:fillRect/>
          </a:stretch>
        </p:blipFill>
        <p:spPr bwMode="auto">
          <a:xfrm>
            <a:off x="142844" y="2143116"/>
            <a:ext cx="5037144" cy="335758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Theory Exercise</a:t>
            </a:r>
            <a:endParaRPr lang="en-US" dirty="0"/>
          </a:p>
        </p:txBody>
      </p:sp>
      <p:pic>
        <p:nvPicPr>
          <p:cNvPr id="4" name="Picture 3" descr="theory seating.jpg"/>
          <p:cNvPicPr>
            <a:picLocks noChangeAspect="1"/>
          </p:cNvPicPr>
          <p:nvPr/>
        </p:nvPicPr>
        <p:blipFill>
          <a:blip r:embed="rId3" cstate="print"/>
          <a:stretch>
            <a:fillRect/>
          </a:stretch>
        </p:blipFill>
        <p:spPr>
          <a:xfrm>
            <a:off x="436447" y="1357298"/>
            <a:ext cx="8707553" cy="478634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0"/>
          </p:nvPr>
        </p:nvSpPr>
        <p:spPr>
          <a:xfrm>
            <a:off x="285720" y="142852"/>
            <a:ext cx="7715304" cy="500066"/>
          </a:xfrm>
        </p:spPr>
        <p:txBody>
          <a:bodyPr/>
          <a:lstStyle/>
          <a:p>
            <a:r>
              <a:rPr smtClean="0"/>
              <a:t>Theory Exercise </a:t>
            </a:r>
            <a:r>
              <a:rPr lang="en-US" dirty="0" smtClean="0"/>
              <a:t>–</a:t>
            </a:r>
            <a:r>
              <a:rPr smtClean="0"/>
              <a:t> Final Scores</a:t>
            </a:r>
            <a:endParaRPr lang="en-US" dirty="0"/>
          </a:p>
        </p:txBody>
      </p:sp>
      <p:graphicFrame>
        <p:nvGraphicFramePr>
          <p:cNvPr id="4" name="Chart 3"/>
          <p:cNvGraphicFramePr/>
          <p:nvPr/>
        </p:nvGraphicFramePr>
        <p:xfrm>
          <a:off x="0" y="785794"/>
          <a:ext cx="9144000" cy="5072098"/>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p:cNvCxnSpPr/>
          <p:nvPr/>
        </p:nvCxnSpPr>
        <p:spPr>
          <a:xfrm rot="5400000" flipH="1" flipV="1">
            <a:off x="1536679" y="2893215"/>
            <a:ext cx="3785420" cy="794"/>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8" name="Straight Connector 7"/>
          <p:cNvCxnSpPr/>
          <p:nvPr/>
        </p:nvCxnSpPr>
        <p:spPr>
          <a:xfrm rot="5400000" flipH="1" flipV="1">
            <a:off x="2214546" y="3071810"/>
            <a:ext cx="3429024"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9" name="Straight Connector 8"/>
          <p:cNvCxnSpPr/>
          <p:nvPr/>
        </p:nvCxnSpPr>
        <p:spPr>
          <a:xfrm rot="5400000" flipH="1" flipV="1">
            <a:off x="536547" y="2893215"/>
            <a:ext cx="3785420" cy="794"/>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sp>
        <p:nvSpPr>
          <p:cNvPr id="12" name="Oval 11"/>
          <p:cNvSpPr/>
          <p:nvPr/>
        </p:nvSpPr>
        <p:spPr>
          <a:xfrm>
            <a:off x="428596" y="4857760"/>
            <a:ext cx="1071538" cy="64294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1357290" y="4786322"/>
            <a:ext cx="1714512" cy="9286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357818" y="4857760"/>
            <a:ext cx="1214446" cy="78581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572264" y="4786322"/>
            <a:ext cx="2071702" cy="10001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786182" y="4786322"/>
            <a:ext cx="1785950" cy="107157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2928926" y="4857760"/>
            <a:ext cx="1071538" cy="64294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rot="5400000" flipH="1" flipV="1">
            <a:off x="4787108" y="3071016"/>
            <a:ext cx="3429024"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5400000" flipH="1" flipV="1">
            <a:off x="4287042" y="3071016"/>
            <a:ext cx="3429024"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6787372" y="3071016"/>
            <a:ext cx="3429024"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786182" y="142852"/>
            <a:ext cx="4714875" cy="500066"/>
          </a:xfrm>
        </p:spPr>
        <p:txBody>
          <a:bodyPr/>
          <a:lstStyle/>
          <a:p>
            <a:r>
              <a:rPr lang="en-US" dirty="0" smtClean="0"/>
              <a:t>Virtual Reality - Domes</a:t>
            </a:r>
            <a:endParaRPr lang="en-US" dirty="0"/>
          </a:p>
        </p:txBody>
      </p:sp>
      <p:pic>
        <p:nvPicPr>
          <p:cNvPr id="33797" name="Picture 5" descr="O:\Mines Rescue\Southern\COMPETITIONS\INTERNATIONAL 2010\Photos\Professional Photos\IMG_9028.jpg"/>
          <p:cNvPicPr>
            <a:picLocks noChangeAspect="1" noChangeArrowheads="1"/>
          </p:cNvPicPr>
          <p:nvPr/>
        </p:nvPicPr>
        <p:blipFill>
          <a:blip r:embed="rId3" cstate="print"/>
          <a:srcRect/>
          <a:stretch>
            <a:fillRect/>
          </a:stretch>
        </p:blipFill>
        <p:spPr bwMode="auto">
          <a:xfrm>
            <a:off x="3857620" y="1000108"/>
            <a:ext cx="3335401" cy="5000660"/>
          </a:xfrm>
          <a:prstGeom prst="rect">
            <a:avLst/>
          </a:prstGeom>
          <a:noFill/>
        </p:spPr>
      </p:pic>
      <p:pic>
        <p:nvPicPr>
          <p:cNvPr id="20" name="Picture 3"/>
          <p:cNvPicPr>
            <a:picLocks noChangeAspect="1" noChangeArrowheads="1"/>
          </p:cNvPicPr>
          <p:nvPr/>
        </p:nvPicPr>
        <p:blipFill>
          <a:blip r:embed="rId4" cstate="print"/>
          <a:srcRect/>
          <a:stretch>
            <a:fillRect/>
          </a:stretch>
        </p:blipFill>
        <p:spPr bwMode="auto">
          <a:xfrm>
            <a:off x="357158" y="0"/>
            <a:ext cx="2784240" cy="67865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85918" y="142852"/>
            <a:ext cx="6143668" cy="500066"/>
          </a:xfrm>
        </p:spPr>
        <p:txBody>
          <a:bodyPr/>
          <a:lstStyle/>
          <a:p>
            <a:r>
              <a:rPr lang="en-US" dirty="0" smtClean="0"/>
              <a:t>Virtual Reality – 360 Theatre</a:t>
            </a:r>
            <a:endParaRPr lang="en-US" dirty="0"/>
          </a:p>
        </p:txBody>
      </p:sp>
      <p:pic>
        <p:nvPicPr>
          <p:cNvPr id="33796" name="Picture 4" descr="C:\Users\steve.tonegato.CSPL.000\Desktop\IMRC REPORT PRESENTATION\VR photos\1758-1244-058.JPG"/>
          <p:cNvPicPr>
            <a:picLocks noChangeAspect="1" noChangeArrowheads="1"/>
          </p:cNvPicPr>
          <p:nvPr/>
        </p:nvPicPr>
        <p:blipFill>
          <a:blip r:embed="rId3" cstate="print"/>
          <a:srcRect/>
          <a:stretch>
            <a:fillRect/>
          </a:stretch>
        </p:blipFill>
        <p:spPr bwMode="auto">
          <a:xfrm>
            <a:off x="-33445" y="714356"/>
            <a:ext cx="9177445" cy="6143644"/>
          </a:xfrm>
          <a:prstGeom prst="rect">
            <a:avLst/>
          </a:prstGeom>
          <a:noFill/>
        </p:spPr>
      </p:pic>
      <p:sp>
        <p:nvSpPr>
          <p:cNvPr id="8" name="TextBox 7"/>
          <p:cNvSpPr txBox="1"/>
          <p:nvPr/>
        </p:nvSpPr>
        <p:spPr>
          <a:xfrm>
            <a:off x="714348" y="1071546"/>
            <a:ext cx="2643206" cy="4802405"/>
          </a:xfrm>
          <a:prstGeom prst="rect">
            <a:avLst/>
          </a:prstGeom>
          <a:noFill/>
        </p:spPr>
        <p:txBody>
          <a:bodyPr wrap="square" rtlCol="0">
            <a:spAutoFit/>
          </a:bodyPr>
          <a:lstStyle/>
          <a:p>
            <a:pPr>
              <a:lnSpc>
                <a:spcPct val="250000"/>
              </a:lnSpc>
            </a:pPr>
            <a:r>
              <a:rPr lang="en-AU" sz="3200" b="1" dirty="0" smtClean="0">
                <a:solidFill>
                  <a:schemeClr val="bg1"/>
                </a:solidFill>
              </a:rPr>
              <a:t>Immersive</a:t>
            </a:r>
          </a:p>
          <a:p>
            <a:pPr>
              <a:lnSpc>
                <a:spcPct val="250000"/>
              </a:lnSpc>
            </a:pPr>
            <a:r>
              <a:rPr lang="en-AU" sz="3200" b="1" dirty="0" smtClean="0">
                <a:solidFill>
                  <a:schemeClr val="bg1"/>
                </a:solidFill>
              </a:rPr>
              <a:t>Dynamic</a:t>
            </a:r>
          </a:p>
          <a:p>
            <a:pPr>
              <a:lnSpc>
                <a:spcPct val="250000"/>
              </a:lnSpc>
            </a:pPr>
            <a:r>
              <a:rPr lang="en-AU" sz="3200" b="1" dirty="0" smtClean="0">
                <a:solidFill>
                  <a:schemeClr val="bg1"/>
                </a:solidFill>
              </a:rPr>
              <a:t>Interactive</a:t>
            </a:r>
          </a:p>
          <a:p>
            <a:pPr>
              <a:lnSpc>
                <a:spcPct val="250000"/>
              </a:lnSpc>
            </a:pPr>
            <a:r>
              <a:rPr lang="en-AU" sz="3200" b="1" dirty="0" smtClean="0">
                <a:solidFill>
                  <a:schemeClr val="bg1"/>
                </a:solidFill>
              </a:rPr>
              <a:t>Real Time</a:t>
            </a:r>
            <a:endParaRPr lang="en-US" sz="32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dissolve">
                                      <p:cBhvr>
                                        <p:cTn id="7" dur="500"/>
                                        <p:tgtEl>
                                          <p:spTgt spid="3379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714348" y="71416"/>
            <a:ext cx="3329708" cy="6786584"/>
          </a:xfrm>
          <a:prstGeom prst="rect">
            <a:avLst/>
          </a:prstGeom>
          <a:noFill/>
          <a:ln w="9525">
            <a:noFill/>
            <a:miter lim="800000"/>
            <a:headEnd/>
            <a:tailEnd/>
          </a:ln>
          <a:effectLst/>
        </p:spPr>
      </p:pic>
      <p:sp>
        <p:nvSpPr>
          <p:cNvPr id="8" name="Left Arrow 7"/>
          <p:cNvSpPr/>
          <p:nvPr/>
        </p:nvSpPr>
        <p:spPr>
          <a:xfrm>
            <a:off x="3361039" y="5786432"/>
            <a:ext cx="853771" cy="285752"/>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rot="5400000" flipH="1" flipV="1">
            <a:off x="2145721" y="4071843"/>
            <a:ext cx="2429686" cy="949"/>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970479" y="3000350"/>
            <a:ext cx="2134428"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5400000">
            <a:off x="-743161" y="4714785"/>
            <a:ext cx="3428230" cy="949"/>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a:off x="1141234" y="5429242"/>
            <a:ext cx="1792920"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rot="5400000" flipH="1" flipV="1">
            <a:off x="3118775" y="5596604"/>
            <a:ext cx="490563" cy="13006"/>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26" name="Explosion 1 25"/>
          <p:cNvSpPr/>
          <p:nvPr/>
        </p:nvSpPr>
        <p:spPr>
          <a:xfrm>
            <a:off x="2428860" y="4572008"/>
            <a:ext cx="928694" cy="71438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3" descr="C:\Users\steve.tonegato.CSPL.000\Desktop\IMRC REPORT PRESENTATION\ipod GAS reading.png"/>
          <p:cNvPicPr>
            <a:picLocks noChangeAspect="1" noChangeArrowheads="1"/>
          </p:cNvPicPr>
          <p:nvPr/>
        </p:nvPicPr>
        <p:blipFill>
          <a:blip r:embed="rId4" cstate="print"/>
          <a:srcRect/>
          <a:stretch>
            <a:fillRect/>
          </a:stretch>
        </p:blipFill>
        <p:spPr bwMode="auto">
          <a:xfrm>
            <a:off x="3571868" y="2786058"/>
            <a:ext cx="369691" cy="642942"/>
          </a:xfrm>
          <a:prstGeom prst="rect">
            <a:avLst/>
          </a:prstGeom>
          <a:noFill/>
        </p:spPr>
      </p:pic>
      <p:pic>
        <p:nvPicPr>
          <p:cNvPr id="29" name="Picture 2" descr="http://www.realbollywood.com/news/up_images/mobile-phone3945.gif"/>
          <p:cNvPicPr>
            <a:picLocks noChangeAspect="1" noChangeArrowheads="1"/>
          </p:cNvPicPr>
          <p:nvPr/>
        </p:nvPicPr>
        <p:blipFill>
          <a:blip r:embed="rId5" cstate="print"/>
          <a:srcRect/>
          <a:stretch>
            <a:fillRect/>
          </a:stretch>
        </p:blipFill>
        <p:spPr bwMode="auto">
          <a:xfrm>
            <a:off x="3357554" y="4643446"/>
            <a:ext cx="857256" cy="857256"/>
          </a:xfrm>
          <a:prstGeom prst="rect">
            <a:avLst/>
          </a:prstGeom>
          <a:noFill/>
        </p:spPr>
      </p:pic>
      <p:sp>
        <p:nvSpPr>
          <p:cNvPr id="19" name="Oval 18"/>
          <p:cNvSpPr/>
          <p:nvPr/>
        </p:nvSpPr>
        <p:spPr>
          <a:xfrm>
            <a:off x="2571736" y="2857496"/>
            <a:ext cx="357190"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071802" y="5143512"/>
            <a:ext cx="357190" cy="35719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 descr="http://www.realbollywood.com/news/up_images/mobile-phone3945.gif"/>
          <p:cNvPicPr>
            <a:picLocks noChangeAspect="1" noChangeArrowheads="1"/>
          </p:cNvPicPr>
          <p:nvPr/>
        </p:nvPicPr>
        <p:blipFill>
          <a:blip r:embed="rId5" cstate="print"/>
          <a:srcRect/>
          <a:stretch>
            <a:fillRect/>
          </a:stretch>
        </p:blipFill>
        <p:spPr bwMode="auto">
          <a:xfrm>
            <a:off x="2214546" y="2071678"/>
            <a:ext cx="857256" cy="857256"/>
          </a:xfrm>
          <a:prstGeom prst="rect">
            <a:avLst/>
          </a:prstGeom>
          <a:noFill/>
        </p:spPr>
      </p:pic>
      <p:pic>
        <p:nvPicPr>
          <p:cNvPr id="23" name="Picture 4" descr="C:\Users\steve.tonegato.CSPL.000\Desktop\IMRC REPORT PRESENTATION\VR photos\1758-1244-058.JPG"/>
          <p:cNvPicPr>
            <a:picLocks noChangeAspect="1" noChangeArrowheads="1"/>
          </p:cNvPicPr>
          <p:nvPr/>
        </p:nvPicPr>
        <p:blipFill>
          <a:blip r:embed="rId6" cstate="print"/>
          <a:srcRect/>
          <a:stretch>
            <a:fillRect/>
          </a:stretch>
        </p:blipFill>
        <p:spPr bwMode="auto">
          <a:xfrm>
            <a:off x="4000496" y="1857364"/>
            <a:ext cx="4908849" cy="3286124"/>
          </a:xfrm>
          <a:prstGeom prst="rect">
            <a:avLst/>
          </a:prstGeom>
          <a:noFill/>
        </p:spPr>
      </p:pic>
      <p:pic>
        <p:nvPicPr>
          <p:cNvPr id="27" name="Picture 6" descr="O:\Mines Rescue\Southern\COMPETITIONS\INTERNATIONAL 2010\Photos\Professional Photos\IMG_9018.jpg"/>
          <p:cNvPicPr>
            <a:picLocks noChangeAspect="1" noChangeArrowheads="1"/>
          </p:cNvPicPr>
          <p:nvPr/>
        </p:nvPicPr>
        <p:blipFill>
          <a:blip r:embed="rId7" cstate="print"/>
          <a:srcRect/>
          <a:stretch>
            <a:fillRect/>
          </a:stretch>
        </p:blipFill>
        <p:spPr bwMode="auto">
          <a:xfrm>
            <a:off x="5500694" y="3286124"/>
            <a:ext cx="1714128" cy="1143008"/>
          </a:xfrm>
          <a:prstGeom prst="rect">
            <a:avLst/>
          </a:prstGeom>
          <a:noFill/>
        </p:spPr>
      </p:pic>
      <p:pic>
        <p:nvPicPr>
          <p:cNvPr id="31" name="Picture 2" descr="http://www.realbollywood.com/news/up_images/mobile-phone3945.gif"/>
          <p:cNvPicPr>
            <a:picLocks noChangeAspect="1" noChangeArrowheads="1"/>
          </p:cNvPicPr>
          <p:nvPr/>
        </p:nvPicPr>
        <p:blipFill>
          <a:blip r:embed="rId5" cstate="print"/>
          <a:srcRect/>
          <a:stretch>
            <a:fillRect/>
          </a:stretch>
        </p:blipFill>
        <p:spPr bwMode="auto">
          <a:xfrm>
            <a:off x="7643834" y="2143116"/>
            <a:ext cx="1071570" cy="1071570"/>
          </a:xfrm>
          <a:prstGeom prst="rect">
            <a:avLst/>
          </a:prstGeom>
          <a:noFill/>
        </p:spPr>
      </p:pic>
      <p:pic>
        <p:nvPicPr>
          <p:cNvPr id="32" name="Picture 3" descr="C:\Users\steve.tonegato.CSPL.000\Desktop\IMRC REPORT PRESENTATION\ipod GAS reading.png"/>
          <p:cNvPicPr>
            <a:picLocks noChangeAspect="1" noChangeArrowheads="1"/>
          </p:cNvPicPr>
          <p:nvPr/>
        </p:nvPicPr>
        <p:blipFill>
          <a:blip r:embed="rId4" cstate="print"/>
          <a:srcRect/>
          <a:stretch>
            <a:fillRect/>
          </a:stretch>
        </p:blipFill>
        <p:spPr bwMode="auto">
          <a:xfrm>
            <a:off x="4357686" y="2214554"/>
            <a:ext cx="571504" cy="993922"/>
          </a:xfrm>
          <a:prstGeom prst="rect">
            <a:avLst/>
          </a:prstGeom>
          <a:noFill/>
        </p:spPr>
      </p:pic>
      <p:sp>
        <p:nvSpPr>
          <p:cNvPr id="21" name="Text Placeholder 1"/>
          <p:cNvSpPr>
            <a:spLocks noGrp="1"/>
          </p:cNvSpPr>
          <p:nvPr>
            <p:ph type="body" sz="quarter" idx="10"/>
          </p:nvPr>
        </p:nvSpPr>
        <p:spPr>
          <a:xfrm>
            <a:off x="4857752" y="214290"/>
            <a:ext cx="3500462" cy="1214446"/>
          </a:xfrm>
        </p:spPr>
        <p:txBody>
          <a:bodyPr/>
          <a:lstStyle/>
          <a:p>
            <a:pPr algn="ctr"/>
            <a:r>
              <a:rPr lang="en-US" dirty="0" smtClean="0"/>
              <a:t>Virtual Reality 360 Theatre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dissolv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par>
                                <p:cTn id="26" presetID="9"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dissolve">
                                      <p:cBhvr>
                                        <p:cTn id="28" dur="500"/>
                                        <p:tgtEl>
                                          <p:spTgt spid="31"/>
                                        </p:tgtEl>
                                      </p:cBhvr>
                                    </p:animEffect>
                                  </p:childTnLst>
                                </p:cTn>
                              </p:par>
                              <p:par>
                                <p:cTn id="29" presetID="9"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dissolv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grpId="1" nodeType="clickEffect">
                                  <p:stCondLst>
                                    <p:cond delay="0"/>
                                  </p:stCondLst>
                                  <p:childTnLst>
                                    <p:animEffect transition="out" filter="checkerboard(across)">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par>
                                <p:cTn id="40" presetID="5" presetClass="exit" presetSubtype="10" fill="hold" grpId="1" nodeType="withEffect">
                                  <p:stCondLst>
                                    <p:cond delay="0"/>
                                  </p:stCondLst>
                                  <p:childTnLst>
                                    <p:animEffect transition="out" filter="checkerboard(across)">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par>
                                <p:cTn id="43" presetID="9" presetClass="exit" presetSubtype="0" fill="hold" nodeType="withEffect">
                                  <p:stCondLst>
                                    <p:cond delay="0"/>
                                  </p:stCondLst>
                                  <p:childTnLst>
                                    <p:animEffect transition="out" filter="dissolve">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par>
                                <p:cTn id="46" presetID="9" presetClass="exit" presetSubtype="0" fill="hold" nodeType="withEffect">
                                  <p:stCondLst>
                                    <p:cond delay="0"/>
                                  </p:stCondLst>
                                  <p:childTnLst>
                                    <p:animEffect transition="out" filter="dissolve">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dissolve">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dissolve">
                                      <p:cBhvr>
                                        <p:cTn id="58" dur="500"/>
                                        <p:tgtEl>
                                          <p:spTgt spid="28"/>
                                        </p:tgtEl>
                                      </p:cBhvr>
                                    </p:animEffect>
                                  </p:childTnLst>
                                </p:cTn>
                              </p:par>
                              <p:par>
                                <p:cTn id="59" presetID="9"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dissolve">
                                      <p:cBhvr>
                                        <p:cTn id="61" dur="500"/>
                                        <p:tgtEl>
                                          <p:spTgt spid="32"/>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dissolve">
                                      <p:cBhvr>
                                        <p:cTn id="66" dur="500"/>
                                        <p:tgtEl>
                                          <p:spTgt spid="12"/>
                                        </p:tgtEl>
                                      </p:cBhvr>
                                    </p:animEffect>
                                  </p:childTnLst>
                                </p:cTn>
                              </p:par>
                              <p:par>
                                <p:cTn id="67" presetID="9" presetClass="exit" presetSubtype="0" fill="hold" nodeType="withEffect">
                                  <p:stCondLst>
                                    <p:cond delay="0"/>
                                  </p:stCondLst>
                                  <p:childTnLst>
                                    <p:animEffect transition="out" filter="dissolve">
                                      <p:cBhvr>
                                        <p:cTn id="68" dur="500"/>
                                        <p:tgtEl>
                                          <p:spTgt spid="28"/>
                                        </p:tgtEl>
                                      </p:cBhvr>
                                    </p:animEffect>
                                    <p:set>
                                      <p:cBhvr>
                                        <p:cTn id="69" dur="1" fill="hold">
                                          <p:stCondLst>
                                            <p:cond delay="499"/>
                                          </p:stCondLst>
                                        </p:cTn>
                                        <p:tgtEl>
                                          <p:spTgt spid="2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dissolve">
                                      <p:cBhvr>
                                        <p:cTn id="74" dur="5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dissolve">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dissolve">
                                      <p:cBhvr>
                                        <p:cTn id="8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animBg="1"/>
      <p:bldP spid="19" grpId="0" animBg="1"/>
      <p:bldP spid="19" grpId="1" animBg="1"/>
      <p:bldP spid="20" grpId="0" animBg="1"/>
      <p:bldP spid="2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6" descr="O:\Mines Rescue\Southern\COMPETITIONS\INTERNATIONAL 2010\Photos\Professional Photos\IMG_9018.jpg"/>
          <p:cNvPicPr>
            <a:picLocks noChangeAspect="1" noChangeArrowheads="1"/>
          </p:cNvPicPr>
          <p:nvPr/>
        </p:nvPicPr>
        <p:blipFill>
          <a:blip r:embed="rId3" cstate="print"/>
          <a:srcRect/>
          <a:stretch>
            <a:fillRect/>
          </a:stretch>
        </p:blipFill>
        <p:spPr bwMode="auto">
          <a:xfrm>
            <a:off x="5429256" y="3500438"/>
            <a:ext cx="1714128" cy="1143008"/>
          </a:xfrm>
          <a:prstGeom prst="rect">
            <a:avLst/>
          </a:prstGeom>
          <a:noFill/>
        </p:spPr>
      </p:pic>
      <p:pic>
        <p:nvPicPr>
          <p:cNvPr id="1027" name="Picture 3"/>
          <p:cNvPicPr>
            <a:picLocks noChangeAspect="1" noChangeArrowheads="1"/>
          </p:cNvPicPr>
          <p:nvPr/>
        </p:nvPicPr>
        <p:blipFill>
          <a:blip r:embed="rId4" cstate="print"/>
          <a:srcRect/>
          <a:stretch>
            <a:fillRect/>
          </a:stretch>
        </p:blipFill>
        <p:spPr bwMode="auto">
          <a:xfrm>
            <a:off x="714348" y="71416"/>
            <a:ext cx="3329708" cy="6786584"/>
          </a:xfrm>
          <a:prstGeom prst="rect">
            <a:avLst/>
          </a:prstGeom>
          <a:noFill/>
          <a:ln w="9525">
            <a:noFill/>
            <a:miter lim="800000"/>
            <a:headEnd/>
            <a:tailEnd/>
          </a:ln>
          <a:effectLst/>
        </p:spPr>
      </p:pic>
      <p:sp>
        <p:nvSpPr>
          <p:cNvPr id="8" name="Left Arrow 7"/>
          <p:cNvSpPr/>
          <p:nvPr/>
        </p:nvSpPr>
        <p:spPr>
          <a:xfrm>
            <a:off x="3361039" y="5786432"/>
            <a:ext cx="853771" cy="285752"/>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rot="5400000" flipH="1" flipV="1">
            <a:off x="2145721" y="4071843"/>
            <a:ext cx="2429686" cy="949"/>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970479" y="3000350"/>
            <a:ext cx="2134428"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5400000">
            <a:off x="-743161" y="4714785"/>
            <a:ext cx="3428230" cy="949"/>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a:off x="1141234" y="5429242"/>
            <a:ext cx="1792920"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rot="5400000" flipH="1" flipV="1">
            <a:off x="3118775" y="5596604"/>
            <a:ext cx="490563" cy="13006"/>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26" name="Explosion 1 25"/>
          <p:cNvSpPr/>
          <p:nvPr/>
        </p:nvSpPr>
        <p:spPr>
          <a:xfrm>
            <a:off x="2428860" y="4572008"/>
            <a:ext cx="928694" cy="714380"/>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3071802" y="4929198"/>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76200">
                <a:solidFill>
                  <a:schemeClr val="tx1"/>
                </a:solidFill>
              </a:ln>
            </a:endParaRPr>
          </a:p>
        </p:txBody>
      </p:sp>
      <p:pic>
        <p:nvPicPr>
          <p:cNvPr id="23" name="Picture 4" descr="C:\Users\steve.tonegato.CSPL.000\Desktop\IMRC REPORT PRESENTATION\VR photos\1758-1244-058.JPG"/>
          <p:cNvPicPr>
            <a:picLocks noChangeAspect="1" noChangeArrowheads="1"/>
          </p:cNvPicPr>
          <p:nvPr/>
        </p:nvPicPr>
        <p:blipFill>
          <a:blip r:embed="rId5" cstate="print"/>
          <a:srcRect/>
          <a:stretch>
            <a:fillRect/>
          </a:stretch>
        </p:blipFill>
        <p:spPr bwMode="auto">
          <a:xfrm>
            <a:off x="4000496" y="1857364"/>
            <a:ext cx="4908849" cy="3286124"/>
          </a:xfrm>
          <a:prstGeom prst="rect">
            <a:avLst/>
          </a:prstGeom>
          <a:noFill/>
        </p:spPr>
      </p:pic>
      <p:pic>
        <p:nvPicPr>
          <p:cNvPr id="25" name="Picture 8" descr="E:\Photos\station general\IMG_9021.jpg"/>
          <p:cNvPicPr>
            <a:picLocks noChangeAspect="1" noChangeArrowheads="1"/>
          </p:cNvPicPr>
          <p:nvPr/>
        </p:nvPicPr>
        <p:blipFill>
          <a:blip r:embed="rId6" cstate="print"/>
          <a:srcRect/>
          <a:stretch>
            <a:fillRect/>
          </a:stretch>
        </p:blipFill>
        <p:spPr bwMode="auto">
          <a:xfrm>
            <a:off x="5429255" y="3500438"/>
            <a:ext cx="1669453" cy="1143008"/>
          </a:xfrm>
          <a:prstGeom prst="rect">
            <a:avLst/>
          </a:prstGeom>
          <a:noFill/>
        </p:spPr>
      </p:pic>
      <p:pic>
        <p:nvPicPr>
          <p:cNvPr id="31" name="Picture 2" descr="http://www.realbollywood.com/news/up_images/mobile-phone3945.gif"/>
          <p:cNvPicPr>
            <a:picLocks noChangeAspect="1" noChangeArrowheads="1"/>
          </p:cNvPicPr>
          <p:nvPr/>
        </p:nvPicPr>
        <p:blipFill>
          <a:blip r:embed="rId7" cstate="print"/>
          <a:srcRect/>
          <a:stretch>
            <a:fillRect/>
          </a:stretch>
        </p:blipFill>
        <p:spPr bwMode="auto">
          <a:xfrm>
            <a:off x="7643834" y="2143116"/>
            <a:ext cx="1071570" cy="1071570"/>
          </a:xfrm>
          <a:prstGeom prst="rect">
            <a:avLst/>
          </a:prstGeom>
          <a:noFill/>
        </p:spPr>
      </p:pic>
      <p:pic>
        <p:nvPicPr>
          <p:cNvPr id="32" name="Picture 3" descr="C:\Users\steve.tonegato.CSPL.000\Desktop\IMRC REPORT PRESENTATION\ipod GAS reading.png"/>
          <p:cNvPicPr>
            <a:picLocks noChangeAspect="1" noChangeArrowheads="1"/>
          </p:cNvPicPr>
          <p:nvPr/>
        </p:nvPicPr>
        <p:blipFill>
          <a:blip r:embed="rId8" cstate="print"/>
          <a:srcRect/>
          <a:stretch>
            <a:fillRect/>
          </a:stretch>
        </p:blipFill>
        <p:spPr bwMode="auto">
          <a:xfrm>
            <a:off x="4357686" y="2214554"/>
            <a:ext cx="571504" cy="993922"/>
          </a:xfrm>
          <a:prstGeom prst="rect">
            <a:avLst/>
          </a:prstGeom>
          <a:noFill/>
        </p:spPr>
      </p:pic>
      <p:sp>
        <p:nvSpPr>
          <p:cNvPr id="19" name="Text Placeholder 1"/>
          <p:cNvSpPr>
            <a:spLocks noGrp="1"/>
          </p:cNvSpPr>
          <p:nvPr>
            <p:ph type="body" sz="quarter" idx="10"/>
          </p:nvPr>
        </p:nvSpPr>
        <p:spPr>
          <a:xfrm>
            <a:off x="4857752" y="214290"/>
            <a:ext cx="3500462" cy="1214446"/>
          </a:xfrm>
        </p:spPr>
        <p:txBody>
          <a:bodyPr/>
          <a:lstStyle/>
          <a:p>
            <a:pPr algn="ctr"/>
            <a:r>
              <a:rPr lang="en-US" dirty="0" smtClean="0"/>
              <a:t>Virtual Reality 360 Theatre</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teve.tonegato.CSPL.000\Desktop\IMRC REPORT PRESENTATION\supporters banner.jpg"/>
          <p:cNvPicPr>
            <a:picLocks noChangeAspect="1" noChangeArrowheads="1"/>
          </p:cNvPicPr>
          <p:nvPr/>
        </p:nvPicPr>
        <p:blipFill>
          <a:blip r:embed="rId2" cstate="print"/>
          <a:srcRect/>
          <a:stretch>
            <a:fillRect/>
          </a:stretch>
        </p:blipFill>
        <p:spPr bwMode="auto">
          <a:xfrm>
            <a:off x="642909" y="142851"/>
            <a:ext cx="2643207" cy="6773215"/>
          </a:xfrm>
          <a:prstGeom prst="rect">
            <a:avLst/>
          </a:prstGeom>
          <a:noFill/>
        </p:spPr>
      </p:pic>
      <p:pic>
        <p:nvPicPr>
          <p:cNvPr id="5" name="Picture 4" descr="cutout"/>
          <p:cNvPicPr>
            <a:picLocks noChangeAspect="1" noChangeArrowheads="1"/>
          </p:cNvPicPr>
          <p:nvPr/>
        </p:nvPicPr>
        <p:blipFill>
          <a:blip r:embed="rId3" cstate="print">
            <a:lum contrast="18000"/>
          </a:blip>
          <a:srcRect/>
          <a:stretch>
            <a:fillRect/>
          </a:stretch>
        </p:blipFill>
        <p:spPr bwMode="auto">
          <a:xfrm>
            <a:off x="1285852" y="6072206"/>
            <a:ext cx="1246168" cy="661991"/>
          </a:xfrm>
          <a:prstGeom prst="rect">
            <a:avLst/>
          </a:prstGeom>
          <a:noFill/>
          <a:ln w="9525">
            <a:noFill/>
            <a:miter lim="800000"/>
            <a:headEnd/>
            <a:tailEnd/>
          </a:ln>
        </p:spPr>
      </p:pic>
      <p:sp>
        <p:nvSpPr>
          <p:cNvPr id="6" name="TextBox 5"/>
          <p:cNvSpPr txBox="1"/>
          <p:nvPr/>
        </p:nvSpPr>
        <p:spPr>
          <a:xfrm>
            <a:off x="5429256" y="214290"/>
            <a:ext cx="1423788" cy="954107"/>
          </a:xfrm>
          <a:prstGeom prst="rect">
            <a:avLst/>
          </a:prstGeom>
          <a:noFill/>
        </p:spPr>
        <p:txBody>
          <a:bodyPr wrap="none" rtlCol="0">
            <a:spAutoFit/>
          </a:bodyPr>
          <a:lstStyle/>
          <a:p>
            <a:r>
              <a:rPr lang="en-AU" sz="2800" b="1" dirty="0" smtClean="0"/>
              <a:t>History</a:t>
            </a:r>
          </a:p>
          <a:p>
            <a:endParaRPr lang="en-US" sz="2800" dirty="0"/>
          </a:p>
        </p:txBody>
      </p:sp>
      <p:sp>
        <p:nvSpPr>
          <p:cNvPr id="7" name="Rectangle 6"/>
          <p:cNvSpPr/>
          <p:nvPr/>
        </p:nvSpPr>
        <p:spPr>
          <a:xfrm>
            <a:off x="4429124" y="1214422"/>
            <a:ext cx="4143404" cy="3462230"/>
          </a:xfrm>
          <a:prstGeom prst="rect">
            <a:avLst/>
          </a:prstGeom>
        </p:spPr>
        <p:txBody>
          <a:bodyPr wrap="square">
            <a:spAutoFit/>
          </a:bodyPr>
          <a:lstStyle/>
          <a:p>
            <a:pPr marL="342900" lvl="0" indent="-342900" eaLnBrk="0" hangingPunct="0">
              <a:lnSpc>
                <a:spcPct val="200000"/>
              </a:lnSpc>
            </a:pPr>
            <a:r>
              <a:rPr lang="en-AU" sz="1600" b="1" dirty="0" smtClean="0">
                <a:latin typeface="Verdana" pitchFamily="34" charset="0"/>
                <a:ea typeface="Calibri" pitchFamily="34" charset="0"/>
                <a:cs typeface="Arial" pitchFamily="34" charset="0"/>
              </a:rPr>
              <a:t>1999   </a:t>
            </a:r>
            <a:r>
              <a:rPr lang="en-AU" sz="1600" dirty="0" smtClean="0">
                <a:latin typeface="Verdana" pitchFamily="34" charset="0"/>
                <a:ea typeface="Calibri" pitchFamily="34" charset="0"/>
                <a:cs typeface="Arial" pitchFamily="34" charset="0"/>
              </a:rPr>
              <a:t>Louisville, Kentucky, USA</a:t>
            </a:r>
          </a:p>
          <a:p>
            <a:pPr marL="342900" lvl="0" indent="-342900" eaLnBrk="0" hangingPunct="0">
              <a:lnSpc>
                <a:spcPct val="200000"/>
              </a:lnSpc>
            </a:pPr>
            <a:r>
              <a:rPr lang="en-AU" sz="1600" b="1" dirty="0" smtClean="0">
                <a:latin typeface="Verdana" pitchFamily="34" charset="0"/>
                <a:ea typeface="Calibri" pitchFamily="34" charset="0"/>
                <a:cs typeface="Arial" pitchFamily="34" charset="0"/>
              </a:rPr>
              <a:t>2000  </a:t>
            </a:r>
            <a:r>
              <a:rPr lang="en-AU" sz="1600" dirty="0" smtClean="0">
                <a:latin typeface="Verdana" pitchFamily="34" charset="0"/>
                <a:ea typeface="Calibri" pitchFamily="34" charset="0"/>
                <a:cs typeface="Arial" pitchFamily="34" charset="0"/>
              </a:rPr>
              <a:t> Las Vegas, Nevada USA</a:t>
            </a:r>
          </a:p>
          <a:p>
            <a:pPr marL="342900" lvl="0" indent="-342900" eaLnBrk="0" hangingPunct="0">
              <a:lnSpc>
                <a:spcPct val="200000"/>
              </a:lnSpc>
            </a:pPr>
            <a:r>
              <a:rPr lang="en-AU" sz="1600" b="1" dirty="0" smtClean="0">
                <a:latin typeface="Verdana" pitchFamily="34" charset="0"/>
                <a:ea typeface="Calibri" pitchFamily="34" charset="0"/>
                <a:cs typeface="Arial" pitchFamily="34" charset="0"/>
              </a:rPr>
              <a:t>2</a:t>
            </a:r>
            <a:r>
              <a:rPr lang="pl-PL" sz="1600" b="1" dirty="0" smtClean="0">
                <a:latin typeface="Verdana" pitchFamily="34" charset="0"/>
                <a:ea typeface="Calibri" pitchFamily="34" charset="0"/>
                <a:cs typeface="Arial" pitchFamily="34" charset="0"/>
              </a:rPr>
              <a:t>002</a:t>
            </a:r>
            <a:r>
              <a:rPr lang="pl-PL" sz="1600" dirty="0" smtClean="0">
                <a:latin typeface="Verdana" pitchFamily="34" charset="0"/>
                <a:ea typeface="Calibri" pitchFamily="34" charset="0"/>
                <a:cs typeface="Arial" pitchFamily="34" charset="0"/>
              </a:rPr>
              <a:t> </a:t>
            </a:r>
            <a:r>
              <a:rPr lang="en-AU" sz="1600" dirty="0" smtClean="0">
                <a:latin typeface="Verdana" pitchFamily="34" charset="0"/>
                <a:ea typeface="Calibri" pitchFamily="34" charset="0"/>
                <a:cs typeface="Arial" pitchFamily="34" charset="0"/>
              </a:rPr>
              <a:t>  </a:t>
            </a:r>
            <a:r>
              <a:rPr lang="pl-PL" sz="1600" dirty="0" smtClean="0">
                <a:latin typeface="Verdana" pitchFamily="34" charset="0"/>
                <a:ea typeface="Calibri" pitchFamily="34" charset="0"/>
                <a:cs typeface="Arial" pitchFamily="34" charset="0"/>
              </a:rPr>
              <a:t>Reno, Nevada USA </a:t>
            </a:r>
            <a:endParaRPr lang="en-AU" sz="1600" dirty="0" smtClean="0">
              <a:latin typeface="Verdana" pitchFamily="34" charset="0"/>
              <a:ea typeface="Calibri" pitchFamily="34" charset="0"/>
              <a:cs typeface="Arial" pitchFamily="34" charset="0"/>
            </a:endParaRPr>
          </a:p>
          <a:p>
            <a:pPr marL="342900" lvl="0" indent="-342900" eaLnBrk="0" hangingPunct="0">
              <a:lnSpc>
                <a:spcPct val="200000"/>
              </a:lnSpc>
            </a:pPr>
            <a:r>
              <a:rPr lang="en-AU" sz="1600" b="1" dirty="0" smtClean="0">
                <a:latin typeface="Verdana" pitchFamily="34" charset="0"/>
                <a:ea typeface="Calibri" pitchFamily="34" charset="0"/>
                <a:cs typeface="Arial" pitchFamily="34" charset="0"/>
              </a:rPr>
              <a:t>2004</a:t>
            </a:r>
            <a:r>
              <a:rPr lang="en-AU" sz="1600" dirty="0" smtClean="0">
                <a:latin typeface="Verdana" pitchFamily="34" charset="0"/>
                <a:ea typeface="Calibri" pitchFamily="34" charset="0"/>
                <a:cs typeface="Arial" pitchFamily="34" charset="0"/>
              </a:rPr>
              <a:t>   </a:t>
            </a:r>
            <a:r>
              <a:rPr lang="en-AU" sz="1600" dirty="0" err="1" smtClean="0">
                <a:latin typeface="Verdana" pitchFamily="34" charset="0"/>
                <a:ea typeface="Calibri" pitchFamily="34" charset="0"/>
                <a:cs typeface="Arial" pitchFamily="34" charset="0"/>
              </a:rPr>
              <a:t>Głogów</a:t>
            </a:r>
            <a:r>
              <a:rPr lang="en-AU" sz="1600" dirty="0" smtClean="0">
                <a:latin typeface="Verdana" pitchFamily="34" charset="0"/>
                <a:ea typeface="Calibri" pitchFamily="34" charset="0"/>
                <a:cs typeface="Arial" pitchFamily="34" charset="0"/>
              </a:rPr>
              <a:t>, Poland</a:t>
            </a:r>
          </a:p>
          <a:p>
            <a:pPr marL="342900" lvl="0" indent="-342900" eaLnBrk="0" hangingPunct="0">
              <a:lnSpc>
                <a:spcPct val="200000"/>
              </a:lnSpc>
            </a:pPr>
            <a:r>
              <a:rPr lang="en-AU" sz="1600" b="1" dirty="0" smtClean="0">
                <a:latin typeface="Verdana" pitchFamily="34" charset="0"/>
                <a:ea typeface="Calibri" pitchFamily="34" charset="0"/>
                <a:cs typeface="Arial" pitchFamily="34" charset="0"/>
              </a:rPr>
              <a:t>2006</a:t>
            </a:r>
            <a:r>
              <a:rPr lang="en-AU" sz="1600" dirty="0" smtClean="0">
                <a:latin typeface="Verdana" pitchFamily="34" charset="0"/>
                <a:ea typeface="Calibri" pitchFamily="34" charset="0"/>
                <a:cs typeface="Arial" pitchFamily="34" charset="0"/>
              </a:rPr>
              <a:t>   </a:t>
            </a:r>
            <a:r>
              <a:rPr lang="en-AU" sz="1600" dirty="0" err="1" smtClean="0">
                <a:latin typeface="Verdana" pitchFamily="34" charset="0"/>
                <a:ea typeface="Calibri" pitchFamily="34" charset="0"/>
                <a:cs typeface="Arial" pitchFamily="34" charset="0"/>
              </a:rPr>
              <a:t>Pingdingshan</a:t>
            </a:r>
            <a:r>
              <a:rPr lang="en-AU" sz="1600" dirty="0" smtClean="0">
                <a:latin typeface="Verdana" pitchFamily="34" charset="0"/>
                <a:ea typeface="Calibri" pitchFamily="34" charset="0"/>
                <a:cs typeface="Arial" pitchFamily="34" charset="0"/>
              </a:rPr>
              <a:t>, China</a:t>
            </a:r>
            <a:r>
              <a:rPr lang="en-AU" sz="1600" b="1" dirty="0" smtClean="0">
                <a:latin typeface="Verdana" pitchFamily="34" charset="0"/>
                <a:ea typeface="Calibri" pitchFamily="34" charset="0"/>
                <a:cs typeface="Arial" pitchFamily="34" charset="0"/>
              </a:rPr>
              <a:t> </a:t>
            </a:r>
          </a:p>
          <a:p>
            <a:pPr marL="342900" lvl="0" indent="-342900" eaLnBrk="0" hangingPunct="0">
              <a:lnSpc>
                <a:spcPct val="200000"/>
              </a:lnSpc>
            </a:pPr>
            <a:r>
              <a:rPr lang="en-US" sz="1600" b="1" dirty="0" smtClean="0">
                <a:latin typeface="Verdana" pitchFamily="34" charset="0"/>
                <a:ea typeface="Verdana" pitchFamily="34" charset="0"/>
                <a:cs typeface="Verdana" pitchFamily="34" charset="0"/>
              </a:rPr>
              <a:t>2008</a:t>
            </a:r>
            <a:r>
              <a:rPr lang="en-US" sz="1600" dirty="0" smtClean="0">
                <a:latin typeface="Verdana" pitchFamily="34" charset="0"/>
                <a:ea typeface="Verdana" pitchFamily="34" charset="0"/>
                <a:cs typeface="Verdana" pitchFamily="34" charset="0"/>
              </a:rPr>
              <a:t>   Reno, Nevada, USA</a:t>
            </a:r>
            <a:endParaRPr lang="en-AU" sz="1600" b="1" dirty="0" smtClean="0">
              <a:latin typeface="Verdana" pitchFamily="34" charset="0"/>
              <a:ea typeface="Verdana" pitchFamily="34" charset="0"/>
              <a:cs typeface="Verdana" pitchFamily="34" charset="0"/>
            </a:endParaRPr>
          </a:p>
          <a:p>
            <a:pPr marL="342900" lvl="0" indent="-342900" eaLnBrk="0" hangingPunct="0">
              <a:lnSpc>
                <a:spcPct val="200000"/>
              </a:lnSpc>
            </a:pPr>
            <a:r>
              <a:rPr lang="en-AU" sz="1600" b="1" dirty="0" smtClean="0">
                <a:latin typeface="Verdana" pitchFamily="34" charset="0"/>
                <a:ea typeface="Calibri" pitchFamily="34" charset="0"/>
                <a:cs typeface="Arial" pitchFamily="34" charset="0"/>
              </a:rPr>
              <a:t>2010   </a:t>
            </a:r>
            <a:r>
              <a:rPr lang="en-AU" sz="1600" dirty="0" smtClean="0">
                <a:latin typeface="Verdana" pitchFamily="34" charset="0"/>
                <a:ea typeface="Calibri" pitchFamily="34" charset="0"/>
                <a:cs typeface="Arial" pitchFamily="34" charset="0"/>
              </a:rPr>
              <a:t>Wollongong, Australia </a:t>
            </a:r>
            <a:endParaRPr lang="en-AU" sz="1600" dirty="0" smtClean="0">
              <a:latin typeface="Arial" pitchFamily="34" charset="0"/>
              <a:cs typeface="Arial" pitchFamily="34" charset="0"/>
            </a:endParaRPr>
          </a:p>
        </p:txBody>
      </p:sp>
      <p:sp>
        <p:nvSpPr>
          <p:cNvPr id="60417"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142852"/>
            <a:ext cx="7715304" cy="500066"/>
          </a:xfrm>
        </p:spPr>
        <p:txBody>
          <a:bodyPr/>
          <a:lstStyle/>
          <a:p>
            <a:r>
              <a:rPr smtClean="0"/>
              <a:t>Virtual Reality </a:t>
            </a:r>
            <a:r>
              <a:rPr lang="en-US" dirty="0" smtClean="0"/>
              <a:t>–</a:t>
            </a:r>
            <a:r>
              <a:rPr smtClean="0"/>
              <a:t> Final Scores</a:t>
            </a:r>
            <a:endParaRPr lang="en-US" dirty="0"/>
          </a:p>
        </p:txBody>
      </p:sp>
      <p:graphicFrame>
        <p:nvGraphicFramePr>
          <p:cNvPr id="5" name="Chart 4"/>
          <p:cNvGraphicFramePr/>
          <p:nvPr/>
        </p:nvGraphicFramePr>
        <p:xfrm>
          <a:off x="0" y="785794"/>
          <a:ext cx="9144000" cy="5072098"/>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Connector 3"/>
          <p:cNvCxnSpPr/>
          <p:nvPr/>
        </p:nvCxnSpPr>
        <p:spPr>
          <a:xfrm rot="5400000" flipH="1" flipV="1">
            <a:off x="2036745" y="2963859"/>
            <a:ext cx="3643338" cy="1588"/>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36547" y="2963859"/>
            <a:ext cx="3643338" cy="1588"/>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rot="5400000" flipH="1" flipV="1">
            <a:off x="5215736" y="2999578"/>
            <a:ext cx="3571900"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Straight Connector 12"/>
          <p:cNvCxnSpPr/>
          <p:nvPr/>
        </p:nvCxnSpPr>
        <p:spPr>
          <a:xfrm rot="5400000" flipH="1" flipV="1">
            <a:off x="5715802" y="2999578"/>
            <a:ext cx="3571900"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rot="5400000" flipH="1" flipV="1">
            <a:off x="1178695" y="3107529"/>
            <a:ext cx="3357586"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Straight Connector 14"/>
          <p:cNvCxnSpPr/>
          <p:nvPr/>
        </p:nvCxnSpPr>
        <p:spPr>
          <a:xfrm rot="5400000" flipH="1" flipV="1">
            <a:off x="-927932" y="3071810"/>
            <a:ext cx="3428230"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rp.coalservices.com.au\data-user\Not Replicated\SYD\steve.tonegato\My Documents\International Mines Rescue Competion\COMPETITION EVENTS\Station\SOUTHERNMAIN.jpg"/>
          <p:cNvPicPr>
            <a:picLocks noChangeAspect="1" noChangeArrowheads="1"/>
          </p:cNvPicPr>
          <p:nvPr/>
        </p:nvPicPr>
        <p:blipFill>
          <a:blip r:embed="rId2" cstate="print"/>
          <a:srcRect/>
          <a:stretch>
            <a:fillRect/>
          </a:stretch>
        </p:blipFill>
        <p:spPr bwMode="auto">
          <a:xfrm>
            <a:off x="0" y="928670"/>
            <a:ext cx="8516822" cy="5929330"/>
          </a:xfrm>
          <a:prstGeom prst="rect">
            <a:avLst/>
          </a:prstGeom>
          <a:noFill/>
        </p:spPr>
      </p:pic>
      <p:sp>
        <p:nvSpPr>
          <p:cNvPr id="2" name="Text Placeholder 1"/>
          <p:cNvSpPr>
            <a:spLocks noGrp="1"/>
          </p:cNvSpPr>
          <p:nvPr>
            <p:ph type="body" sz="quarter" idx="10"/>
          </p:nvPr>
        </p:nvSpPr>
        <p:spPr/>
        <p:txBody>
          <a:bodyPr/>
          <a:lstStyle/>
          <a:p>
            <a:r>
              <a:rPr lang="en-US" dirty="0" smtClean="0"/>
              <a:t>Station Underground</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17" descr="E:\Photos\station general\IMG_9050.jpg"/>
          <p:cNvPicPr>
            <a:picLocks noChangeAspect="1" noChangeArrowheads="1"/>
          </p:cNvPicPr>
          <p:nvPr/>
        </p:nvPicPr>
        <p:blipFill>
          <a:blip r:embed="rId2" cstate="print"/>
          <a:srcRect/>
          <a:stretch>
            <a:fillRect/>
          </a:stretch>
        </p:blipFill>
        <p:spPr bwMode="auto">
          <a:xfrm>
            <a:off x="6572265" y="3381374"/>
            <a:ext cx="285752" cy="190501"/>
          </a:xfrm>
          <a:prstGeom prst="rect">
            <a:avLst/>
          </a:prstGeom>
          <a:noFill/>
        </p:spPr>
      </p:pic>
      <p:pic>
        <p:nvPicPr>
          <p:cNvPr id="2050" name="Picture 2" descr="\\corp.coalservices.com.au\data-user\Not Replicated\SYD\steve.tonegato\My Documents\International Mines Rescue Competion\COMPETITION EVENTS\Station\SOUTHERNMAIN.jpg"/>
          <p:cNvPicPr>
            <a:picLocks noChangeAspect="1" noChangeArrowheads="1"/>
          </p:cNvPicPr>
          <p:nvPr/>
        </p:nvPicPr>
        <p:blipFill>
          <a:blip r:embed="rId3" cstate="print"/>
          <a:srcRect/>
          <a:stretch>
            <a:fillRect/>
          </a:stretch>
        </p:blipFill>
        <p:spPr bwMode="auto">
          <a:xfrm>
            <a:off x="0" y="928670"/>
            <a:ext cx="8516822" cy="5929330"/>
          </a:xfrm>
          <a:prstGeom prst="rect">
            <a:avLst/>
          </a:prstGeom>
          <a:noFill/>
        </p:spPr>
      </p:pic>
      <p:sp>
        <p:nvSpPr>
          <p:cNvPr id="2" name="Text Placeholder 1"/>
          <p:cNvSpPr>
            <a:spLocks noGrp="1"/>
          </p:cNvSpPr>
          <p:nvPr>
            <p:ph type="body" sz="quarter" idx="10"/>
          </p:nvPr>
        </p:nvSpPr>
        <p:spPr/>
        <p:txBody>
          <a:bodyPr/>
          <a:lstStyle/>
          <a:p>
            <a:r>
              <a:rPr lang="en-US" dirty="0" smtClean="0"/>
              <a:t>Station Underground</a:t>
            </a:r>
            <a:endParaRPr lang="en-US" dirty="0"/>
          </a:p>
        </p:txBody>
      </p:sp>
      <p:pic>
        <p:nvPicPr>
          <p:cNvPr id="2051" name="Picture 3" descr="E:\Photos\Station ug\IMG_9701.jpg"/>
          <p:cNvPicPr>
            <a:picLocks noChangeAspect="1" noChangeArrowheads="1"/>
          </p:cNvPicPr>
          <p:nvPr/>
        </p:nvPicPr>
        <p:blipFill>
          <a:blip r:embed="rId4" cstate="print"/>
          <a:srcRect/>
          <a:stretch>
            <a:fillRect/>
          </a:stretch>
        </p:blipFill>
        <p:spPr bwMode="auto">
          <a:xfrm>
            <a:off x="0" y="908720"/>
            <a:ext cx="9144000" cy="594928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xit" presetSubtype="0" fill="hold" nodeType="clickEffect">
                                  <p:stCondLst>
                                    <p:cond delay="0"/>
                                  </p:stCondLst>
                                  <p:childTnLst>
                                    <p:animEffect transition="out" filter="dissolve">
                                      <p:cBhvr>
                                        <p:cTn id="10" dur="500"/>
                                        <p:tgtEl>
                                          <p:spTgt spid="2051"/>
                                        </p:tgtEl>
                                      </p:cBhvr>
                                    </p:animEffect>
                                    <p:set>
                                      <p:cBhvr>
                                        <p:cTn id="11"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a:p>
        </p:txBody>
      </p:sp>
      <p:sp>
        <p:nvSpPr>
          <p:cNvPr id="3" name="Text Placeholder 2"/>
          <p:cNvSpPr>
            <a:spLocks noGrp="1"/>
          </p:cNvSpPr>
          <p:nvPr>
            <p:ph type="body" sz="quarter" idx="11"/>
          </p:nvPr>
        </p:nvSpPr>
        <p:spPr/>
        <p:txBody>
          <a:bodyPr/>
          <a:lstStyle/>
          <a:p>
            <a:endParaRPr lang="en-AU" dirty="0"/>
          </a:p>
        </p:txBody>
      </p:sp>
      <p:pic>
        <p:nvPicPr>
          <p:cNvPr id="4" name="Picture 23" descr="O:\Mines Rescue\Southern\COMPETITIONS\INTERNATIONAL 2010\Photos\Professional Photos\IMG_965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AU"/>
          </a:p>
        </p:txBody>
      </p:sp>
      <p:sp>
        <p:nvSpPr>
          <p:cNvPr id="3" name="Text Placeholder 2"/>
          <p:cNvSpPr>
            <a:spLocks noGrp="1"/>
          </p:cNvSpPr>
          <p:nvPr>
            <p:ph type="body" sz="quarter" idx="11"/>
          </p:nvPr>
        </p:nvSpPr>
        <p:spPr/>
        <p:txBody>
          <a:bodyPr/>
          <a:lstStyle/>
          <a:p>
            <a:endParaRPr lang="en-AU"/>
          </a:p>
        </p:txBody>
      </p:sp>
      <p:pic>
        <p:nvPicPr>
          <p:cNvPr id="4" name="Picture 21" descr="O:\Mines Rescue\Southern\COMPETITIONS\INTERNATIONAL 2010\Photos\Professional Photos\IMG_903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E:\Photos\station general\IMG_9659.jpg"/>
          <p:cNvPicPr>
            <a:picLocks noChangeAspect="1" noChangeArrowheads="1"/>
          </p:cNvPicPr>
          <p:nvPr/>
        </p:nvPicPr>
        <p:blipFill>
          <a:blip r:embed="rId2" cstate="print"/>
          <a:srcRect/>
          <a:stretch>
            <a:fillRect/>
          </a:stretch>
        </p:blipFill>
        <p:spPr bwMode="auto">
          <a:xfrm>
            <a:off x="2267744" y="0"/>
            <a:ext cx="4176464" cy="6858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orp.coalservices.com.au\data-user\Not Replicated\SYD\steve.tonegato\My Documents\International Mines Rescue Competion\COMPETITION EVENTS\Station\SOUTHERNMAIN.jpg"/>
          <p:cNvPicPr>
            <a:picLocks noChangeAspect="1" noChangeArrowheads="1"/>
          </p:cNvPicPr>
          <p:nvPr/>
        </p:nvPicPr>
        <p:blipFill>
          <a:blip r:embed="rId2" cstate="print"/>
          <a:srcRect/>
          <a:stretch>
            <a:fillRect/>
          </a:stretch>
        </p:blipFill>
        <p:spPr bwMode="auto">
          <a:xfrm>
            <a:off x="0" y="928670"/>
            <a:ext cx="8516822" cy="5929330"/>
          </a:xfrm>
          <a:prstGeom prst="rect">
            <a:avLst/>
          </a:prstGeom>
          <a:noFill/>
        </p:spPr>
      </p:pic>
      <p:sp>
        <p:nvSpPr>
          <p:cNvPr id="2" name="Text Placeholder 1"/>
          <p:cNvSpPr>
            <a:spLocks noGrp="1"/>
          </p:cNvSpPr>
          <p:nvPr>
            <p:ph type="body" sz="quarter" idx="10"/>
          </p:nvPr>
        </p:nvSpPr>
        <p:spPr/>
        <p:txBody>
          <a:bodyPr/>
          <a:lstStyle/>
          <a:p>
            <a:r>
              <a:rPr lang="en-US" dirty="0" smtClean="0"/>
              <a:t>Station Underground</a:t>
            </a:r>
            <a:endParaRPr lang="en-US" dirty="0"/>
          </a:p>
        </p:txBody>
      </p:sp>
      <p:pic>
        <p:nvPicPr>
          <p:cNvPr id="29" name="Picture 3" descr="E:\Photos\Station ug\IMG_9701.jpg"/>
          <p:cNvPicPr>
            <a:picLocks noChangeAspect="1" noChangeArrowheads="1"/>
          </p:cNvPicPr>
          <p:nvPr/>
        </p:nvPicPr>
        <p:blipFill>
          <a:blip r:embed="rId3" cstate="print"/>
          <a:srcRect/>
          <a:stretch>
            <a:fillRect/>
          </a:stretch>
        </p:blipFill>
        <p:spPr bwMode="auto">
          <a:xfrm>
            <a:off x="857224" y="4500570"/>
            <a:ext cx="1071695" cy="714380"/>
          </a:xfrm>
          <a:prstGeom prst="rect">
            <a:avLst/>
          </a:prstGeom>
          <a:noFill/>
        </p:spPr>
      </p:pic>
      <p:pic>
        <p:nvPicPr>
          <p:cNvPr id="30" name="Picture 4" descr="E:\Photos\station general\IMG_9114.jpg"/>
          <p:cNvPicPr>
            <a:picLocks noChangeAspect="1" noChangeArrowheads="1"/>
          </p:cNvPicPr>
          <p:nvPr/>
        </p:nvPicPr>
        <p:blipFill>
          <a:blip r:embed="rId4" cstate="print"/>
          <a:srcRect/>
          <a:stretch>
            <a:fillRect/>
          </a:stretch>
        </p:blipFill>
        <p:spPr bwMode="auto">
          <a:xfrm>
            <a:off x="2357422" y="5500702"/>
            <a:ext cx="1071690" cy="714380"/>
          </a:xfrm>
          <a:prstGeom prst="rect">
            <a:avLst/>
          </a:prstGeom>
          <a:noFill/>
        </p:spPr>
      </p:pic>
      <p:pic>
        <p:nvPicPr>
          <p:cNvPr id="31" name="Picture 17" descr="E:\Photos\station general\IMG_9050.jpg"/>
          <p:cNvPicPr>
            <a:picLocks noChangeAspect="1" noChangeArrowheads="1"/>
          </p:cNvPicPr>
          <p:nvPr/>
        </p:nvPicPr>
        <p:blipFill>
          <a:blip r:embed="rId5" cstate="print"/>
          <a:srcRect/>
          <a:stretch>
            <a:fillRect/>
          </a:stretch>
        </p:blipFill>
        <p:spPr bwMode="auto">
          <a:xfrm>
            <a:off x="6572265" y="3381374"/>
            <a:ext cx="285752" cy="190501"/>
          </a:xfrm>
          <a:prstGeom prst="rect">
            <a:avLst/>
          </a:prstGeom>
          <a:noFill/>
        </p:spPr>
      </p:pic>
      <p:pic>
        <p:nvPicPr>
          <p:cNvPr id="11" name="Picture 2" descr="O:\Mines Rescue\Southern\COMPETITIONS\INTERNATIONAL 2010\Photos\Professional Photos\IMG_9719.jpg"/>
          <p:cNvPicPr>
            <a:picLocks noChangeAspect="1" noChangeArrowheads="1"/>
          </p:cNvPicPr>
          <p:nvPr/>
        </p:nvPicPr>
        <p:blipFill>
          <a:blip r:embed="rId6" cstate="print"/>
          <a:srcRect/>
          <a:stretch>
            <a:fillRect/>
          </a:stretch>
        </p:blipFill>
        <p:spPr bwMode="auto">
          <a:xfrm>
            <a:off x="3571867" y="5517020"/>
            <a:ext cx="1047009" cy="698062"/>
          </a:xfrm>
          <a:prstGeom prst="rect">
            <a:avLst/>
          </a:prstGeom>
          <a:noFill/>
        </p:spPr>
      </p:pic>
      <p:pic>
        <p:nvPicPr>
          <p:cNvPr id="16" name="Picture 15" descr="E:\Photos\station general\IMG_9659.jpg"/>
          <p:cNvPicPr>
            <a:picLocks noChangeAspect="1" noChangeArrowheads="1"/>
          </p:cNvPicPr>
          <p:nvPr/>
        </p:nvPicPr>
        <p:blipFill>
          <a:blip r:embed="rId7" cstate="print"/>
          <a:srcRect/>
          <a:stretch>
            <a:fillRect/>
          </a:stretch>
        </p:blipFill>
        <p:spPr bwMode="auto">
          <a:xfrm>
            <a:off x="4071934" y="2285992"/>
            <a:ext cx="252413" cy="357190"/>
          </a:xfrm>
          <a:prstGeom prst="rect">
            <a:avLst/>
          </a:prstGeom>
          <a:noFill/>
        </p:spPr>
      </p:pic>
      <p:pic>
        <p:nvPicPr>
          <p:cNvPr id="20" name="Picture 21" descr="O:\Mines Rescue\Southern\COMPETITIONS\INTERNATIONAL 2010\Photos\Professional Photos\IMG_9033.jpg"/>
          <p:cNvPicPr>
            <a:picLocks noChangeAspect="1" noChangeArrowheads="1"/>
          </p:cNvPicPr>
          <p:nvPr/>
        </p:nvPicPr>
        <p:blipFill>
          <a:blip r:embed="rId8" cstate="print"/>
          <a:srcRect/>
          <a:stretch>
            <a:fillRect/>
          </a:stretch>
        </p:blipFill>
        <p:spPr bwMode="auto">
          <a:xfrm>
            <a:off x="3500430" y="2285992"/>
            <a:ext cx="478497" cy="319040"/>
          </a:xfrm>
          <a:prstGeom prst="rect">
            <a:avLst/>
          </a:prstGeom>
          <a:noFill/>
        </p:spPr>
      </p:pic>
      <p:pic>
        <p:nvPicPr>
          <p:cNvPr id="21" name="Picture 23" descr="O:\Mines Rescue\Southern\COMPETITIONS\INTERNATIONAL 2010\Photos\Professional Photos\IMG_9651.jpg"/>
          <p:cNvPicPr>
            <a:picLocks noChangeAspect="1" noChangeArrowheads="1"/>
          </p:cNvPicPr>
          <p:nvPr/>
        </p:nvPicPr>
        <p:blipFill>
          <a:blip r:embed="rId9" cstate="print"/>
          <a:srcRect/>
          <a:stretch>
            <a:fillRect/>
          </a:stretch>
        </p:blipFill>
        <p:spPr bwMode="auto">
          <a:xfrm>
            <a:off x="3071802" y="1785926"/>
            <a:ext cx="750099" cy="500066"/>
          </a:xfrm>
          <a:prstGeom prst="rect">
            <a:avLst/>
          </a:prstGeom>
          <a:noFill/>
        </p:spPr>
      </p:pic>
      <p:pic>
        <p:nvPicPr>
          <p:cNvPr id="12" name="Picture 2" descr="O:\Mines Rescue\Southern\COMPETITIONS\INTERNATIONAL 2010\Photos\Professional Photos\IMG_9657.jpg"/>
          <p:cNvPicPr>
            <a:picLocks noChangeAspect="1" noChangeArrowheads="1"/>
          </p:cNvPicPr>
          <p:nvPr/>
        </p:nvPicPr>
        <p:blipFill>
          <a:blip r:embed="rId10"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Station Underground</a:t>
            </a:r>
            <a:endParaRPr lang="en-US" dirty="0"/>
          </a:p>
        </p:txBody>
      </p:sp>
      <p:pic>
        <p:nvPicPr>
          <p:cNvPr id="16" name="Picture 24" descr="O:\Mines Rescue\Southern\COMPETITIONS\INTERNATIONAL 2010\Photos\Professional Photos\IMG_964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Station Underground</a:t>
            </a:r>
            <a:endParaRPr lang="en-US" dirty="0"/>
          </a:p>
        </p:txBody>
      </p:sp>
      <p:pic>
        <p:nvPicPr>
          <p:cNvPr id="2050" name="Picture 2" descr="\\corp.coalservices.com.au\data-user\Not Replicated\SYD\steve.tonegato\My Documents\International Mines Rescue Competion\COMPETITION EVENTS\Station\SOUTHERNMAIN.jpg"/>
          <p:cNvPicPr>
            <a:picLocks noChangeAspect="1" noChangeArrowheads="1"/>
          </p:cNvPicPr>
          <p:nvPr/>
        </p:nvPicPr>
        <p:blipFill>
          <a:blip r:embed="rId2" cstate="print"/>
          <a:srcRect/>
          <a:stretch>
            <a:fillRect/>
          </a:stretch>
        </p:blipFill>
        <p:spPr bwMode="auto">
          <a:xfrm>
            <a:off x="0" y="1000108"/>
            <a:ext cx="9144000" cy="592933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Station Underground</a:t>
            </a:r>
            <a:endParaRPr lang="en-US" dirty="0"/>
          </a:p>
        </p:txBody>
      </p:sp>
      <p:pic>
        <p:nvPicPr>
          <p:cNvPr id="2050" name="Picture 2" descr="\\corp.coalservices.com.au\data-user\Not Replicated\SYD\steve.tonegato\My Documents\International Mines Rescue Competion\COMPETITION EVENTS\Station\SOUTHERNMAIN.jpg"/>
          <p:cNvPicPr>
            <a:picLocks noChangeAspect="1" noChangeArrowheads="1"/>
          </p:cNvPicPr>
          <p:nvPr/>
        </p:nvPicPr>
        <p:blipFill>
          <a:blip r:embed="rId2" cstate="print"/>
          <a:srcRect/>
          <a:stretch>
            <a:fillRect/>
          </a:stretch>
        </p:blipFill>
        <p:spPr bwMode="auto">
          <a:xfrm>
            <a:off x="0" y="1000108"/>
            <a:ext cx="8516822" cy="5929330"/>
          </a:xfrm>
          <a:prstGeom prst="rect">
            <a:avLst/>
          </a:prstGeom>
          <a:noFill/>
        </p:spPr>
      </p:pic>
      <p:pic>
        <p:nvPicPr>
          <p:cNvPr id="18" name="Picture 21" descr="O:\Mines Rescue\Southern\COMPETITIONS\INTERNATIONAL 2010\Photos\Professional Photos\IMG_9033.jpg"/>
          <p:cNvPicPr>
            <a:picLocks noChangeAspect="1" noChangeArrowheads="1"/>
          </p:cNvPicPr>
          <p:nvPr/>
        </p:nvPicPr>
        <p:blipFill>
          <a:blip r:embed="rId3" cstate="print"/>
          <a:srcRect/>
          <a:stretch>
            <a:fillRect/>
          </a:stretch>
        </p:blipFill>
        <p:spPr bwMode="auto">
          <a:xfrm>
            <a:off x="3857620" y="2357430"/>
            <a:ext cx="321429" cy="214314"/>
          </a:xfrm>
          <a:prstGeom prst="rect">
            <a:avLst/>
          </a:prstGeom>
          <a:noFill/>
        </p:spPr>
      </p:pic>
      <p:pic>
        <p:nvPicPr>
          <p:cNvPr id="19" name="Picture 23" descr="O:\Mines Rescue\Southern\COMPETITIONS\INTERNATIONAL 2010\Photos\Professional Photos\IMG_9651.jpg"/>
          <p:cNvPicPr>
            <a:picLocks noChangeAspect="1" noChangeArrowheads="1"/>
          </p:cNvPicPr>
          <p:nvPr/>
        </p:nvPicPr>
        <p:blipFill>
          <a:blip r:embed="rId4" cstate="print"/>
          <a:srcRect/>
          <a:stretch>
            <a:fillRect/>
          </a:stretch>
        </p:blipFill>
        <p:spPr bwMode="auto">
          <a:xfrm>
            <a:off x="3214678" y="1928802"/>
            <a:ext cx="233797" cy="214314"/>
          </a:xfrm>
          <a:prstGeom prst="rect">
            <a:avLst/>
          </a:prstGeom>
          <a:noFill/>
        </p:spPr>
      </p:pic>
      <p:pic>
        <p:nvPicPr>
          <p:cNvPr id="20" name="Picture 15" descr="E:\Photos\station general\IMG_9659.jpg"/>
          <p:cNvPicPr>
            <a:picLocks noChangeAspect="1" noChangeArrowheads="1"/>
          </p:cNvPicPr>
          <p:nvPr/>
        </p:nvPicPr>
        <p:blipFill>
          <a:blip r:embed="rId5" cstate="print"/>
          <a:srcRect/>
          <a:stretch>
            <a:fillRect/>
          </a:stretch>
        </p:blipFill>
        <p:spPr bwMode="auto">
          <a:xfrm>
            <a:off x="4214810" y="2357430"/>
            <a:ext cx="204790" cy="307185"/>
          </a:xfrm>
          <a:prstGeom prst="rect">
            <a:avLst/>
          </a:prstGeom>
          <a:noFill/>
        </p:spPr>
      </p:pic>
      <p:pic>
        <p:nvPicPr>
          <p:cNvPr id="22" name="Picture 24" descr="O:\Mines Rescue\Southern\COMPETITIONS\INTERNATIONAL 2010\Photos\Professional Photos\IMG_9646.jpg"/>
          <p:cNvPicPr>
            <a:picLocks noChangeAspect="1" noChangeArrowheads="1"/>
          </p:cNvPicPr>
          <p:nvPr/>
        </p:nvPicPr>
        <p:blipFill>
          <a:blip r:embed="rId6" cstate="print"/>
          <a:srcRect/>
          <a:stretch>
            <a:fillRect/>
          </a:stretch>
        </p:blipFill>
        <p:spPr bwMode="auto">
          <a:xfrm>
            <a:off x="3500430" y="2357430"/>
            <a:ext cx="321472" cy="214314"/>
          </a:xfrm>
          <a:prstGeom prst="rect">
            <a:avLst/>
          </a:prstGeom>
          <a:noFill/>
        </p:spPr>
      </p:pic>
      <p:pic>
        <p:nvPicPr>
          <p:cNvPr id="24" name="Picture 2" descr="O:\Mines Rescue\Southern\COMPETITIONS\INTERNATIONAL 2010\Photos\Professional Photos\IMG_9657.jpg"/>
          <p:cNvPicPr>
            <a:picLocks noChangeAspect="1" noChangeArrowheads="1"/>
          </p:cNvPicPr>
          <p:nvPr/>
        </p:nvPicPr>
        <p:blipFill>
          <a:blip r:embed="rId7" cstate="print"/>
          <a:srcRect/>
          <a:stretch>
            <a:fillRect/>
          </a:stretch>
        </p:blipFill>
        <p:spPr bwMode="auto">
          <a:xfrm>
            <a:off x="3143240" y="2357430"/>
            <a:ext cx="321472" cy="214315"/>
          </a:xfrm>
          <a:prstGeom prst="rect">
            <a:avLst/>
          </a:prstGeom>
          <a:noFill/>
        </p:spPr>
      </p:pic>
      <p:pic>
        <p:nvPicPr>
          <p:cNvPr id="10" name="Picture 18" descr="O:\Mines Rescue\Southern\NEW STATION EVERYTHING\photo's\Professional photos July 2008\_R1M2139.JPG"/>
          <p:cNvPicPr>
            <a:picLocks noChangeAspect="1" noChangeArrowheads="1"/>
          </p:cNvPicPr>
          <p:nvPr/>
        </p:nvPicPr>
        <p:blipFill>
          <a:blip r:embed="rId8" cstate="print"/>
          <a:srcRect/>
          <a:stretch>
            <a:fillRect/>
          </a:stretch>
        </p:blipFill>
        <p:spPr bwMode="auto">
          <a:xfrm>
            <a:off x="4929189" y="500042"/>
            <a:ext cx="4143405" cy="6215106"/>
          </a:xfrm>
          <a:prstGeom prst="rect">
            <a:avLst/>
          </a:prstGeom>
          <a:noFill/>
        </p:spPr>
      </p:pic>
      <p:pic>
        <p:nvPicPr>
          <p:cNvPr id="12" name="Picture 18" descr="O:\Mines Rescue\Southern\NEW STATION EVERYTHING\photo's\Professional photos July 2008\_R1M2139.JPG"/>
          <p:cNvPicPr>
            <a:picLocks noChangeAspect="1" noChangeArrowheads="1"/>
          </p:cNvPicPr>
          <p:nvPr/>
        </p:nvPicPr>
        <p:blipFill>
          <a:blip r:embed="rId9" cstate="print"/>
          <a:srcRect/>
          <a:stretch>
            <a:fillRect/>
          </a:stretch>
        </p:blipFill>
        <p:spPr bwMode="auto">
          <a:xfrm>
            <a:off x="2786050" y="3500438"/>
            <a:ext cx="231792" cy="347688"/>
          </a:xfrm>
          <a:prstGeom prst="rect">
            <a:avLst/>
          </a:prstGeom>
          <a:noFill/>
        </p:spPr>
      </p:pic>
      <p:pic>
        <p:nvPicPr>
          <p:cNvPr id="73730" name="Picture 2" descr="O:\Mines Rescue\Southern\COMPETITIONS\INTERNATIONAL 2010\Photos\Professional Photos\IMG_9056.jpg"/>
          <p:cNvPicPr>
            <a:picLocks noChangeAspect="1" noChangeArrowheads="1"/>
          </p:cNvPicPr>
          <p:nvPr/>
        </p:nvPicPr>
        <p:blipFill>
          <a:blip r:embed="rId10" cstate="print"/>
          <a:srcRect/>
          <a:stretch>
            <a:fillRect/>
          </a:stretch>
        </p:blipFill>
        <p:spPr bwMode="auto">
          <a:xfrm>
            <a:off x="214282" y="785793"/>
            <a:ext cx="8715436" cy="5811011"/>
          </a:xfrm>
          <a:prstGeom prst="rect">
            <a:avLst/>
          </a:prstGeom>
          <a:noFill/>
        </p:spPr>
      </p:pic>
      <p:pic>
        <p:nvPicPr>
          <p:cNvPr id="14" name="Picture 2" descr="O:\Mines Rescue\Southern\COMPETITIONS\INTERNATIONAL 2010\Photos\Professional Photos\IMG_9056.jpg"/>
          <p:cNvPicPr>
            <a:picLocks noChangeAspect="1" noChangeArrowheads="1"/>
          </p:cNvPicPr>
          <p:nvPr/>
        </p:nvPicPr>
        <p:blipFill>
          <a:blip r:embed="rId11" cstate="print"/>
          <a:srcRect/>
          <a:stretch>
            <a:fillRect/>
          </a:stretch>
        </p:blipFill>
        <p:spPr bwMode="auto">
          <a:xfrm>
            <a:off x="2857488" y="3071810"/>
            <a:ext cx="321431" cy="2143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3600" dirty="0" smtClean="0"/>
              <a:t>Content</a:t>
            </a:r>
            <a:endParaRPr lang="en-US" sz="3600" dirty="0"/>
          </a:p>
        </p:txBody>
      </p:sp>
      <p:sp>
        <p:nvSpPr>
          <p:cNvPr id="3" name="Text Placeholder 2"/>
          <p:cNvSpPr>
            <a:spLocks noGrp="1"/>
          </p:cNvSpPr>
          <p:nvPr>
            <p:ph type="body" sz="quarter" idx="11"/>
          </p:nvPr>
        </p:nvSpPr>
        <p:spPr>
          <a:xfrm>
            <a:off x="2071670" y="1000108"/>
            <a:ext cx="8215313" cy="1285875"/>
          </a:xfrm>
        </p:spPr>
        <p:txBody>
          <a:bodyPr/>
          <a:lstStyle/>
          <a:p>
            <a:pPr>
              <a:lnSpc>
                <a:spcPct val="250000"/>
              </a:lnSpc>
              <a:buNone/>
            </a:pPr>
            <a:r>
              <a:rPr lang="en-US" sz="2400" dirty="0" smtClean="0">
                <a:effectLst/>
              </a:rPr>
              <a:t>Challenges</a:t>
            </a:r>
          </a:p>
          <a:p>
            <a:pPr>
              <a:lnSpc>
                <a:spcPct val="250000"/>
              </a:lnSpc>
              <a:buNone/>
            </a:pPr>
            <a:r>
              <a:rPr lang="en-US" sz="2400" dirty="0" smtClean="0">
                <a:effectLst/>
              </a:rPr>
              <a:t>Strategy</a:t>
            </a:r>
          </a:p>
          <a:p>
            <a:pPr>
              <a:lnSpc>
                <a:spcPct val="250000"/>
              </a:lnSpc>
              <a:buNone/>
            </a:pPr>
            <a:r>
              <a:rPr lang="en-US" sz="2400" dirty="0" smtClean="0">
                <a:effectLst/>
              </a:rPr>
              <a:t>Events</a:t>
            </a:r>
          </a:p>
          <a:p>
            <a:pPr>
              <a:lnSpc>
                <a:spcPct val="250000"/>
              </a:lnSpc>
              <a:buNone/>
            </a:pPr>
            <a:r>
              <a:rPr lang="en-US" sz="2400" dirty="0" smtClean="0">
                <a:effectLst/>
              </a:rPr>
              <a:t>Observations</a:t>
            </a:r>
          </a:p>
          <a:p>
            <a:pPr>
              <a:lnSpc>
                <a:spcPct val="250000"/>
              </a:lnSpc>
              <a:buNone/>
            </a:pPr>
            <a:r>
              <a:rPr lang="en-US" sz="2400" dirty="0" smtClean="0">
                <a:effectLst/>
              </a:rPr>
              <a:t>Recommendations</a:t>
            </a:r>
            <a:endParaRPr lang="en-US" sz="2400" dirty="0">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O:\Mines Rescue\Southern\NEW STATION EVERYTHING\photo's\Professional photos July 2008\_R1M205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715304" cy="500066"/>
          </a:xfrm>
        </p:spPr>
        <p:txBody>
          <a:bodyPr/>
          <a:lstStyle/>
          <a:p>
            <a:r>
              <a:rPr smtClean="0"/>
              <a:t>Station Underground</a:t>
            </a:r>
            <a:r>
              <a:rPr lang="en-US" dirty="0" smtClean="0"/>
              <a:t>–</a:t>
            </a:r>
            <a:r>
              <a:rPr smtClean="0"/>
              <a:t> Final Scores</a:t>
            </a:r>
            <a:endParaRPr lang="en-US" dirty="0"/>
          </a:p>
        </p:txBody>
      </p:sp>
      <p:graphicFrame>
        <p:nvGraphicFramePr>
          <p:cNvPr id="4" name="Chart 3"/>
          <p:cNvGraphicFramePr/>
          <p:nvPr/>
        </p:nvGraphicFramePr>
        <p:xfrm>
          <a:off x="142844" y="785794"/>
          <a:ext cx="8858312" cy="500066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rot="5400000" flipH="1" flipV="1">
            <a:off x="-142908" y="3071810"/>
            <a:ext cx="3286148" cy="1588"/>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215736" y="2999578"/>
            <a:ext cx="3429024" cy="1588"/>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rot="5400000" flipH="1" flipV="1">
            <a:off x="6786975" y="3071413"/>
            <a:ext cx="3286148"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606858" y="3107132"/>
            <a:ext cx="3214710"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5400000" flipH="1" flipV="1">
            <a:off x="2357819" y="3071413"/>
            <a:ext cx="3286148"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rot="5400000" flipH="1" flipV="1">
            <a:off x="5786843" y="3071413"/>
            <a:ext cx="3286148"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4" name="Straight Connector 23"/>
          <p:cNvCxnSpPr/>
          <p:nvPr/>
        </p:nvCxnSpPr>
        <p:spPr>
          <a:xfrm rot="5400000" flipH="1" flipV="1">
            <a:off x="4786711" y="3071413"/>
            <a:ext cx="3286148"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8" name="Straight Connector 27"/>
          <p:cNvCxnSpPr/>
          <p:nvPr/>
        </p:nvCxnSpPr>
        <p:spPr>
          <a:xfrm rot="5400000" flipH="1" flipV="1">
            <a:off x="893340" y="3107132"/>
            <a:ext cx="3214710"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9" name="Straight Connector 28"/>
          <p:cNvCxnSpPr/>
          <p:nvPr/>
        </p:nvCxnSpPr>
        <p:spPr>
          <a:xfrm rot="5400000" flipH="1" flipV="1">
            <a:off x="393274" y="3107132"/>
            <a:ext cx="3214710" cy="794"/>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2" cstate="print"/>
          <a:srcRect/>
          <a:stretch>
            <a:fillRect/>
          </a:stretch>
        </p:blipFill>
        <p:spPr bwMode="auto">
          <a:xfrm>
            <a:off x="0" y="0"/>
            <a:ext cx="9092798" cy="6858000"/>
          </a:xfrm>
          <a:prstGeom prst="rect">
            <a:avLst/>
          </a:prstGeom>
          <a:noFill/>
        </p:spPr>
      </p:pic>
      <p:pic>
        <p:nvPicPr>
          <p:cNvPr id="4100" name="Picture 4" descr="C:\Users\steve.tonegato.CSPL.000\Desktop\IMRC REPORT PRESENTATION\nre gibsons original.png"/>
          <p:cNvPicPr>
            <a:picLocks noChangeAspect="1" noChangeArrowheads="1"/>
          </p:cNvPicPr>
          <p:nvPr/>
        </p:nvPicPr>
        <p:blipFill>
          <a:blip r:embed="rId3" cstate="print"/>
          <a:srcRect/>
          <a:stretch>
            <a:fillRect/>
          </a:stretch>
        </p:blipFill>
        <p:spPr bwMode="auto">
          <a:xfrm rot="5591467">
            <a:off x="2008921" y="332151"/>
            <a:ext cx="4938150" cy="76929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100"/>
                                        </p:tgtEl>
                                      </p:cBhvr>
                                    </p:animEffect>
                                    <p:set>
                                      <p:cBhvr>
                                        <p:cTn id="7" dur="1" fill="hold">
                                          <p:stCondLst>
                                            <p:cond delay="499"/>
                                          </p:stCondLst>
                                        </p:cTn>
                                        <p:tgtEl>
                                          <p:spTgt spid="4100"/>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2" cstate="print"/>
          <a:srcRect/>
          <a:stretch>
            <a:fillRect/>
          </a:stretch>
        </p:blipFill>
        <p:spPr bwMode="auto">
          <a:xfrm>
            <a:off x="0" y="0"/>
            <a:ext cx="9092798" cy="6858000"/>
          </a:xfrm>
          <a:prstGeom prst="rect">
            <a:avLst/>
          </a:prstGeom>
          <a:noFill/>
        </p:spPr>
      </p:pic>
      <p:sp>
        <p:nvSpPr>
          <p:cNvPr id="5" name="Freeform 4"/>
          <p:cNvSpPr/>
          <p:nvPr/>
        </p:nvSpPr>
        <p:spPr>
          <a:xfrm>
            <a:off x="787734" y="3253839"/>
            <a:ext cx="4294905" cy="2755075"/>
          </a:xfrm>
          <a:custGeom>
            <a:avLst/>
            <a:gdLst>
              <a:gd name="connsiteX0" fmla="*/ 459175 w 4294905"/>
              <a:gd name="connsiteY0" fmla="*/ 35626 h 2755075"/>
              <a:gd name="connsiteX1" fmla="*/ 352297 w 4294905"/>
              <a:gd name="connsiteY1" fmla="*/ 23751 h 2755075"/>
              <a:gd name="connsiteX2" fmla="*/ 292921 w 4294905"/>
              <a:gd name="connsiteY2" fmla="*/ 11875 h 2755075"/>
              <a:gd name="connsiteX3" fmla="*/ 150417 w 4294905"/>
              <a:gd name="connsiteY3" fmla="*/ 23751 h 2755075"/>
              <a:gd name="connsiteX4" fmla="*/ 79165 w 4294905"/>
              <a:gd name="connsiteY4" fmla="*/ 59377 h 2755075"/>
              <a:gd name="connsiteX5" fmla="*/ 19788 w 4294905"/>
              <a:gd name="connsiteY5" fmla="*/ 118753 h 2755075"/>
              <a:gd name="connsiteX6" fmla="*/ 31663 w 4294905"/>
              <a:gd name="connsiteY6" fmla="*/ 261257 h 2755075"/>
              <a:gd name="connsiteX7" fmla="*/ 91040 w 4294905"/>
              <a:gd name="connsiteY7" fmla="*/ 308758 h 2755075"/>
              <a:gd name="connsiteX8" fmla="*/ 138541 w 4294905"/>
              <a:gd name="connsiteY8" fmla="*/ 332509 h 2755075"/>
              <a:gd name="connsiteX9" fmla="*/ 186043 w 4294905"/>
              <a:gd name="connsiteY9" fmla="*/ 368135 h 2755075"/>
              <a:gd name="connsiteX10" fmla="*/ 221669 w 4294905"/>
              <a:gd name="connsiteY10" fmla="*/ 380010 h 2755075"/>
              <a:gd name="connsiteX11" fmla="*/ 281045 w 4294905"/>
              <a:gd name="connsiteY11" fmla="*/ 403761 h 2755075"/>
              <a:gd name="connsiteX12" fmla="*/ 364172 w 4294905"/>
              <a:gd name="connsiteY12" fmla="*/ 439387 h 2755075"/>
              <a:gd name="connsiteX13" fmla="*/ 447300 w 4294905"/>
              <a:gd name="connsiteY13" fmla="*/ 451262 h 2755075"/>
              <a:gd name="connsiteX14" fmla="*/ 482926 w 4294905"/>
              <a:gd name="connsiteY14" fmla="*/ 463138 h 2755075"/>
              <a:gd name="connsiteX15" fmla="*/ 934188 w 4294905"/>
              <a:gd name="connsiteY15" fmla="*/ 486888 h 2755075"/>
              <a:gd name="connsiteX16" fmla="*/ 1076692 w 4294905"/>
              <a:gd name="connsiteY16" fmla="*/ 534390 h 2755075"/>
              <a:gd name="connsiteX17" fmla="*/ 1112318 w 4294905"/>
              <a:gd name="connsiteY17" fmla="*/ 546265 h 2755075"/>
              <a:gd name="connsiteX18" fmla="*/ 1147944 w 4294905"/>
              <a:gd name="connsiteY18" fmla="*/ 558140 h 2755075"/>
              <a:gd name="connsiteX19" fmla="*/ 1195445 w 4294905"/>
              <a:gd name="connsiteY19" fmla="*/ 581891 h 2755075"/>
              <a:gd name="connsiteX20" fmla="*/ 1266697 w 4294905"/>
              <a:gd name="connsiteY20" fmla="*/ 605642 h 2755075"/>
              <a:gd name="connsiteX21" fmla="*/ 1385450 w 4294905"/>
              <a:gd name="connsiteY21" fmla="*/ 688769 h 2755075"/>
              <a:gd name="connsiteX22" fmla="*/ 1409201 w 4294905"/>
              <a:gd name="connsiteY22" fmla="*/ 724395 h 2755075"/>
              <a:gd name="connsiteX23" fmla="*/ 1492328 w 4294905"/>
              <a:gd name="connsiteY23" fmla="*/ 807522 h 2755075"/>
              <a:gd name="connsiteX24" fmla="*/ 1563580 w 4294905"/>
              <a:gd name="connsiteY24" fmla="*/ 878774 h 2755075"/>
              <a:gd name="connsiteX25" fmla="*/ 1622957 w 4294905"/>
              <a:gd name="connsiteY25" fmla="*/ 950026 h 2755075"/>
              <a:gd name="connsiteX26" fmla="*/ 1682334 w 4294905"/>
              <a:gd name="connsiteY26" fmla="*/ 1033153 h 2755075"/>
              <a:gd name="connsiteX27" fmla="*/ 1717960 w 4294905"/>
              <a:gd name="connsiteY27" fmla="*/ 1056904 h 2755075"/>
              <a:gd name="connsiteX28" fmla="*/ 1789211 w 4294905"/>
              <a:gd name="connsiteY28" fmla="*/ 1116280 h 2755075"/>
              <a:gd name="connsiteX29" fmla="*/ 1812962 w 4294905"/>
              <a:gd name="connsiteY29" fmla="*/ 1151906 h 2755075"/>
              <a:gd name="connsiteX30" fmla="*/ 1884214 w 4294905"/>
              <a:gd name="connsiteY30" fmla="*/ 1187532 h 2755075"/>
              <a:gd name="connsiteX31" fmla="*/ 1955466 w 4294905"/>
              <a:gd name="connsiteY31" fmla="*/ 1246909 h 2755075"/>
              <a:gd name="connsiteX32" fmla="*/ 1991092 w 4294905"/>
              <a:gd name="connsiteY32" fmla="*/ 1282535 h 2755075"/>
              <a:gd name="connsiteX33" fmla="*/ 2062344 w 4294905"/>
              <a:gd name="connsiteY33" fmla="*/ 1318161 h 2755075"/>
              <a:gd name="connsiteX34" fmla="*/ 2133596 w 4294905"/>
              <a:gd name="connsiteY34" fmla="*/ 1365662 h 2755075"/>
              <a:gd name="connsiteX35" fmla="*/ 2216723 w 4294905"/>
              <a:gd name="connsiteY35" fmla="*/ 1401288 h 2755075"/>
              <a:gd name="connsiteX36" fmla="*/ 2252349 w 4294905"/>
              <a:gd name="connsiteY36" fmla="*/ 1425039 h 2755075"/>
              <a:gd name="connsiteX37" fmla="*/ 2299850 w 4294905"/>
              <a:gd name="connsiteY37" fmla="*/ 1448790 h 2755075"/>
              <a:gd name="connsiteX38" fmla="*/ 2442354 w 4294905"/>
              <a:gd name="connsiteY38" fmla="*/ 1531917 h 2755075"/>
              <a:gd name="connsiteX39" fmla="*/ 2537357 w 4294905"/>
              <a:gd name="connsiteY39" fmla="*/ 1555667 h 2755075"/>
              <a:gd name="connsiteX40" fmla="*/ 2572983 w 4294905"/>
              <a:gd name="connsiteY40" fmla="*/ 1579418 h 2755075"/>
              <a:gd name="connsiteX41" fmla="*/ 2703611 w 4294905"/>
              <a:gd name="connsiteY41" fmla="*/ 1626919 h 2755075"/>
              <a:gd name="connsiteX42" fmla="*/ 2786739 w 4294905"/>
              <a:gd name="connsiteY42" fmla="*/ 1662545 h 2755075"/>
              <a:gd name="connsiteX43" fmla="*/ 2857991 w 4294905"/>
              <a:gd name="connsiteY43" fmla="*/ 1710047 h 2755075"/>
              <a:gd name="connsiteX44" fmla="*/ 2917367 w 4294905"/>
              <a:gd name="connsiteY44" fmla="*/ 1793174 h 2755075"/>
              <a:gd name="connsiteX45" fmla="*/ 2941118 w 4294905"/>
              <a:gd name="connsiteY45" fmla="*/ 1840675 h 2755075"/>
              <a:gd name="connsiteX46" fmla="*/ 2976744 w 4294905"/>
              <a:gd name="connsiteY46" fmla="*/ 1864426 h 2755075"/>
              <a:gd name="connsiteX47" fmla="*/ 2988619 w 4294905"/>
              <a:gd name="connsiteY47" fmla="*/ 1900052 h 2755075"/>
              <a:gd name="connsiteX48" fmla="*/ 3036121 w 4294905"/>
              <a:gd name="connsiteY48" fmla="*/ 1971304 h 2755075"/>
              <a:gd name="connsiteX49" fmla="*/ 3059871 w 4294905"/>
              <a:gd name="connsiteY49" fmla="*/ 2042556 h 2755075"/>
              <a:gd name="connsiteX50" fmla="*/ 3071747 w 4294905"/>
              <a:gd name="connsiteY50" fmla="*/ 2078182 h 2755075"/>
              <a:gd name="connsiteX51" fmla="*/ 3095497 w 4294905"/>
              <a:gd name="connsiteY51" fmla="*/ 2113808 h 2755075"/>
              <a:gd name="connsiteX52" fmla="*/ 3131123 w 4294905"/>
              <a:gd name="connsiteY52" fmla="*/ 2185060 h 2755075"/>
              <a:gd name="connsiteX53" fmla="*/ 3166749 w 4294905"/>
              <a:gd name="connsiteY53" fmla="*/ 2268187 h 2755075"/>
              <a:gd name="connsiteX54" fmla="*/ 3190500 w 4294905"/>
              <a:gd name="connsiteY54" fmla="*/ 2339439 h 2755075"/>
              <a:gd name="connsiteX55" fmla="*/ 3202375 w 4294905"/>
              <a:gd name="connsiteY55" fmla="*/ 2375065 h 2755075"/>
              <a:gd name="connsiteX56" fmla="*/ 3249876 w 4294905"/>
              <a:gd name="connsiteY56" fmla="*/ 2446317 h 2755075"/>
              <a:gd name="connsiteX57" fmla="*/ 3309253 w 4294905"/>
              <a:gd name="connsiteY57" fmla="*/ 2553195 h 2755075"/>
              <a:gd name="connsiteX58" fmla="*/ 3333004 w 4294905"/>
              <a:gd name="connsiteY58" fmla="*/ 2588821 h 2755075"/>
              <a:gd name="connsiteX59" fmla="*/ 3416131 w 4294905"/>
              <a:gd name="connsiteY59" fmla="*/ 2671948 h 2755075"/>
              <a:gd name="connsiteX60" fmla="*/ 3428006 w 4294905"/>
              <a:gd name="connsiteY60" fmla="*/ 2707574 h 2755075"/>
              <a:gd name="connsiteX61" fmla="*/ 3475508 w 4294905"/>
              <a:gd name="connsiteY61" fmla="*/ 2719449 h 2755075"/>
              <a:gd name="connsiteX62" fmla="*/ 3511134 w 4294905"/>
              <a:gd name="connsiteY62" fmla="*/ 2731325 h 2755075"/>
              <a:gd name="connsiteX63" fmla="*/ 3606136 w 4294905"/>
              <a:gd name="connsiteY63" fmla="*/ 2755075 h 2755075"/>
              <a:gd name="connsiteX64" fmla="*/ 3867393 w 4294905"/>
              <a:gd name="connsiteY64" fmla="*/ 2743200 h 2755075"/>
              <a:gd name="connsiteX65" fmla="*/ 3938645 w 4294905"/>
              <a:gd name="connsiteY65" fmla="*/ 2707574 h 2755075"/>
              <a:gd name="connsiteX66" fmla="*/ 3974271 w 4294905"/>
              <a:gd name="connsiteY66" fmla="*/ 2695699 h 2755075"/>
              <a:gd name="connsiteX67" fmla="*/ 3998022 w 4294905"/>
              <a:gd name="connsiteY67" fmla="*/ 2660073 h 2755075"/>
              <a:gd name="connsiteX68" fmla="*/ 4033648 w 4294905"/>
              <a:gd name="connsiteY68" fmla="*/ 2648197 h 2755075"/>
              <a:gd name="connsiteX69" fmla="*/ 4069274 w 4294905"/>
              <a:gd name="connsiteY69" fmla="*/ 2624447 h 2755075"/>
              <a:gd name="connsiteX70" fmla="*/ 4116775 w 4294905"/>
              <a:gd name="connsiteY70" fmla="*/ 2553195 h 2755075"/>
              <a:gd name="connsiteX71" fmla="*/ 4164276 w 4294905"/>
              <a:gd name="connsiteY71" fmla="*/ 2481943 h 2755075"/>
              <a:gd name="connsiteX72" fmla="*/ 4188027 w 4294905"/>
              <a:gd name="connsiteY72" fmla="*/ 2446317 h 2755075"/>
              <a:gd name="connsiteX73" fmla="*/ 4211778 w 4294905"/>
              <a:gd name="connsiteY73" fmla="*/ 2410691 h 2755075"/>
              <a:gd name="connsiteX74" fmla="*/ 4247404 w 4294905"/>
              <a:gd name="connsiteY74" fmla="*/ 2303813 h 2755075"/>
              <a:gd name="connsiteX75" fmla="*/ 4259279 w 4294905"/>
              <a:gd name="connsiteY75" fmla="*/ 2268187 h 2755075"/>
              <a:gd name="connsiteX76" fmla="*/ 4271154 w 4294905"/>
              <a:gd name="connsiteY76" fmla="*/ 2232561 h 2755075"/>
              <a:gd name="connsiteX77" fmla="*/ 4283030 w 4294905"/>
              <a:gd name="connsiteY77" fmla="*/ 1900052 h 2755075"/>
              <a:gd name="connsiteX78" fmla="*/ 4294905 w 4294905"/>
              <a:gd name="connsiteY78" fmla="*/ 1864426 h 2755075"/>
              <a:gd name="connsiteX79" fmla="*/ 4283030 w 4294905"/>
              <a:gd name="connsiteY79" fmla="*/ 1603169 h 2755075"/>
              <a:gd name="connsiteX80" fmla="*/ 4247404 w 4294905"/>
              <a:gd name="connsiteY80" fmla="*/ 1484416 h 2755075"/>
              <a:gd name="connsiteX81" fmla="*/ 4235528 w 4294905"/>
              <a:gd name="connsiteY81" fmla="*/ 1448790 h 2755075"/>
              <a:gd name="connsiteX82" fmla="*/ 4223653 w 4294905"/>
              <a:gd name="connsiteY82" fmla="*/ 1365662 h 2755075"/>
              <a:gd name="connsiteX83" fmla="*/ 4199902 w 4294905"/>
              <a:gd name="connsiteY83" fmla="*/ 1187532 h 2755075"/>
              <a:gd name="connsiteX84" fmla="*/ 4188027 w 4294905"/>
              <a:gd name="connsiteY84" fmla="*/ 1140031 h 2755075"/>
              <a:gd name="connsiteX85" fmla="*/ 4164276 w 4294905"/>
              <a:gd name="connsiteY85" fmla="*/ 629392 h 2755075"/>
              <a:gd name="connsiteX86" fmla="*/ 4152401 w 4294905"/>
              <a:gd name="connsiteY86" fmla="*/ 593766 h 2755075"/>
              <a:gd name="connsiteX87" fmla="*/ 4104900 w 4294905"/>
              <a:gd name="connsiteY87" fmla="*/ 427512 h 2755075"/>
              <a:gd name="connsiteX88" fmla="*/ 3998022 w 4294905"/>
              <a:gd name="connsiteY88" fmla="*/ 332509 h 2755075"/>
              <a:gd name="connsiteX89" fmla="*/ 3926770 w 4294905"/>
              <a:gd name="connsiteY89" fmla="*/ 273132 h 2755075"/>
              <a:gd name="connsiteX90" fmla="*/ 3891144 w 4294905"/>
              <a:gd name="connsiteY90" fmla="*/ 261257 h 2755075"/>
              <a:gd name="connsiteX91" fmla="*/ 3855518 w 4294905"/>
              <a:gd name="connsiteY91" fmla="*/ 237506 h 2755075"/>
              <a:gd name="connsiteX92" fmla="*/ 3760515 w 4294905"/>
              <a:gd name="connsiteY92" fmla="*/ 213756 h 2755075"/>
              <a:gd name="connsiteX93" fmla="*/ 3677388 w 4294905"/>
              <a:gd name="connsiteY93" fmla="*/ 190005 h 2755075"/>
              <a:gd name="connsiteX94" fmla="*/ 3618011 w 4294905"/>
              <a:gd name="connsiteY94" fmla="*/ 178130 h 2755075"/>
              <a:gd name="connsiteX95" fmla="*/ 3546760 w 4294905"/>
              <a:gd name="connsiteY95" fmla="*/ 154379 h 2755075"/>
              <a:gd name="connsiteX96" fmla="*/ 3511134 w 4294905"/>
              <a:gd name="connsiteY96" fmla="*/ 142504 h 2755075"/>
              <a:gd name="connsiteX97" fmla="*/ 3451757 w 4294905"/>
              <a:gd name="connsiteY97" fmla="*/ 130629 h 2755075"/>
              <a:gd name="connsiteX98" fmla="*/ 3404256 w 4294905"/>
              <a:gd name="connsiteY98" fmla="*/ 118753 h 2755075"/>
              <a:gd name="connsiteX99" fmla="*/ 3202375 w 4294905"/>
              <a:gd name="connsiteY99" fmla="*/ 106878 h 2755075"/>
              <a:gd name="connsiteX100" fmla="*/ 2466105 w 4294905"/>
              <a:gd name="connsiteY100" fmla="*/ 83127 h 2755075"/>
              <a:gd name="connsiteX101" fmla="*/ 2323601 w 4294905"/>
              <a:gd name="connsiteY101" fmla="*/ 47501 h 2755075"/>
              <a:gd name="connsiteX102" fmla="*/ 2228598 w 4294905"/>
              <a:gd name="connsiteY102" fmla="*/ 23751 h 2755075"/>
              <a:gd name="connsiteX103" fmla="*/ 2181097 w 4294905"/>
              <a:gd name="connsiteY103" fmla="*/ 11875 h 2755075"/>
              <a:gd name="connsiteX104" fmla="*/ 1872339 w 4294905"/>
              <a:gd name="connsiteY104" fmla="*/ 35626 h 2755075"/>
              <a:gd name="connsiteX105" fmla="*/ 1836713 w 4294905"/>
              <a:gd name="connsiteY105" fmla="*/ 47501 h 2755075"/>
              <a:gd name="connsiteX106" fmla="*/ 530427 w 4294905"/>
              <a:gd name="connsiteY106" fmla="*/ 35626 h 2755075"/>
              <a:gd name="connsiteX107" fmla="*/ 459175 w 4294905"/>
              <a:gd name="connsiteY107" fmla="*/ 23751 h 2755075"/>
              <a:gd name="connsiteX108" fmla="*/ 364172 w 4294905"/>
              <a:gd name="connsiteY108" fmla="*/ 0 h 2755075"/>
              <a:gd name="connsiteX109" fmla="*/ 281045 w 4294905"/>
              <a:gd name="connsiteY109" fmla="*/ 23751 h 275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294905" h="2755075">
                <a:moveTo>
                  <a:pt x="459175" y="35626"/>
                </a:moveTo>
                <a:cubicBezTo>
                  <a:pt x="423549" y="31668"/>
                  <a:pt x="387782" y="28820"/>
                  <a:pt x="352297" y="23751"/>
                </a:cubicBezTo>
                <a:cubicBezTo>
                  <a:pt x="332316" y="20896"/>
                  <a:pt x="313105" y="11875"/>
                  <a:pt x="292921" y="11875"/>
                </a:cubicBezTo>
                <a:cubicBezTo>
                  <a:pt x="245255" y="11875"/>
                  <a:pt x="197918" y="19792"/>
                  <a:pt x="150417" y="23751"/>
                </a:cubicBezTo>
                <a:cubicBezTo>
                  <a:pt x="121440" y="33410"/>
                  <a:pt x="102187" y="36355"/>
                  <a:pt x="79165" y="59377"/>
                </a:cubicBezTo>
                <a:cubicBezTo>
                  <a:pt x="0" y="138542"/>
                  <a:pt x="114786" y="55423"/>
                  <a:pt x="19788" y="118753"/>
                </a:cubicBezTo>
                <a:cubicBezTo>
                  <a:pt x="23746" y="166254"/>
                  <a:pt x="22315" y="214517"/>
                  <a:pt x="31663" y="261257"/>
                </a:cubicBezTo>
                <a:cubicBezTo>
                  <a:pt x="40025" y="303067"/>
                  <a:pt x="61461" y="296081"/>
                  <a:pt x="91040" y="308758"/>
                </a:cubicBezTo>
                <a:cubicBezTo>
                  <a:pt x="107311" y="315731"/>
                  <a:pt x="123529" y="323127"/>
                  <a:pt x="138541" y="332509"/>
                </a:cubicBezTo>
                <a:cubicBezTo>
                  <a:pt x="155325" y="342999"/>
                  <a:pt x="168858" y="358315"/>
                  <a:pt x="186043" y="368135"/>
                </a:cubicBezTo>
                <a:cubicBezTo>
                  <a:pt x="196911" y="374345"/>
                  <a:pt x="209948" y="375615"/>
                  <a:pt x="221669" y="380010"/>
                </a:cubicBezTo>
                <a:cubicBezTo>
                  <a:pt x="241628" y="387495"/>
                  <a:pt x="261566" y="395103"/>
                  <a:pt x="281045" y="403761"/>
                </a:cubicBezTo>
                <a:cubicBezTo>
                  <a:pt x="312644" y="417805"/>
                  <a:pt x="330914" y="432735"/>
                  <a:pt x="364172" y="439387"/>
                </a:cubicBezTo>
                <a:cubicBezTo>
                  <a:pt x="391619" y="444876"/>
                  <a:pt x="419591" y="447304"/>
                  <a:pt x="447300" y="451262"/>
                </a:cubicBezTo>
                <a:cubicBezTo>
                  <a:pt x="459175" y="455221"/>
                  <a:pt x="470890" y="459699"/>
                  <a:pt x="482926" y="463138"/>
                </a:cubicBezTo>
                <a:cubicBezTo>
                  <a:pt x="636225" y="506938"/>
                  <a:pt x="718936" y="480557"/>
                  <a:pt x="934188" y="486888"/>
                </a:cubicBezTo>
                <a:lnTo>
                  <a:pt x="1076692" y="534390"/>
                </a:lnTo>
                <a:lnTo>
                  <a:pt x="1112318" y="546265"/>
                </a:lnTo>
                <a:cubicBezTo>
                  <a:pt x="1124193" y="550223"/>
                  <a:pt x="1136748" y="552542"/>
                  <a:pt x="1147944" y="558140"/>
                </a:cubicBezTo>
                <a:cubicBezTo>
                  <a:pt x="1163778" y="566057"/>
                  <a:pt x="1179009" y="575316"/>
                  <a:pt x="1195445" y="581891"/>
                </a:cubicBezTo>
                <a:cubicBezTo>
                  <a:pt x="1218690" y="591189"/>
                  <a:pt x="1245866" y="591755"/>
                  <a:pt x="1266697" y="605642"/>
                </a:cubicBezTo>
                <a:cubicBezTo>
                  <a:pt x="1278339" y="613403"/>
                  <a:pt x="1367864" y="671183"/>
                  <a:pt x="1385450" y="688769"/>
                </a:cubicBezTo>
                <a:cubicBezTo>
                  <a:pt x="1395542" y="698861"/>
                  <a:pt x="1399653" y="713786"/>
                  <a:pt x="1409201" y="724395"/>
                </a:cubicBezTo>
                <a:cubicBezTo>
                  <a:pt x="1435415" y="753522"/>
                  <a:pt x="1468816" y="776173"/>
                  <a:pt x="1492328" y="807522"/>
                </a:cubicBezTo>
                <a:cubicBezTo>
                  <a:pt x="1536518" y="866441"/>
                  <a:pt x="1511486" y="844044"/>
                  <a:pt x="1563580" y="878774"/>
                </a:cubicBezTo>
                <a:cubicBezTo>
                  <a:pt x="1622549" y="967227"/>
                  <a:pt x="1546760" y="858590"/>
                  <a:pt x="1622957" y="950026"/>
                </a:cubicBezTo>
                <a:cubicBezTo>
                  <a:pt x="1656671" y="990482"/>
                  <a:pt x="1639553" y="990372"/>
                  <a:pt x="1682334" y="1033153"/>
                </a:cubicBezTo>
                <a:cubicBezTo>
                  <a:pt x="1692426" y="1043245"/>
                  <a:pt x="1706085" y="1048987"/>
                  <a:pt x="1717960" y="1056904"/>
                </a:cubicBezTo>
                <a:cubicBezTo>
                  <a:pt x="1775822" y="1143699"/>
                  <a:pt x="1698813" y="1040950"/>
                  <a:pt x="1789211" y="1116280"/>
                </a:cubicBezTo>
                <a:cubicBezTo>
                  <a:pt x="1800175" y="1125417"/>
                  <a:pt x="1802870" y="1141814"/>
                  <a:pt x="1812962" y="1151906"/>
                </a:cubicBezTo>
                <a:cubicBezTo>
                  <a:pt x="1835984" y="1174928"/>
                  <a:pt x="1855237" y="1177873"/>
                  <a:pt x="1884214" y="1187532"/>
                </a:cubicBezTo>
                <a:cubicBezTo>
                  <a:pt x="1988296" y="1291614"/>
                  <a:pt x="1856267" y="1164243"/>
                  <a:pt x="1955466" y="1246909"/>
                </a:cubicBezTo>
                <a:cubicBezTo>
                  <a:pt x="1968368" y="1257660"/>
                  <a:pt x="1978190" y="1271784"/>
                  <a:pt x="1991092" y="1282535"/>
                </a:cubicBezTo>
                <a:cubicBezTo>
                  <a:pt x="2021787" y="1308114"/>
                  <a:pt x="2026637" y="1306259"/>
                  <a:pt x="2062344" y="1318161"/>
                </a:cubicBezTo>
                <a:cubicBezTo>
                  <a:pt x="2086095" y="1333995"/>
                  <a:pt x="2106516" y="1356635"/>
                  <a:pt x="2133596" y="1365662"/>
                </a:cubicBezTo>
                <a:cubicBezTo>
                  <a:pt x="2173562" y="1378985"/>
                  <a:pt x="2175639" y="1377811"/>
                  <a:pt x="2216723" y="1401288"/>
                </a:cubicBezTo>
                <a:cubicBezTo>
                  <a:pt x="2229115" y="1408369"/>
                  <a:pt x="2239957" y="1417958"/>
                  <a:pt x="2252349" y="1425039"/>
                </a:cubicBezTo>
                <a:cubicBezTo>
                  <a:pt x="2267719" y="1433822"/>
                  <a:pt x="2284838" y="1439408"/>
                  <a:pt x="2299850" y="1448790"/>
                </a:cubicBezTo>
                <a:cubicBezTo>
                  <a:pt x="2353501" y="1482322"/>
                  <a:pt x="2369316" y="1517310"/>
                  <a:pt x="2442354" y="1531917"/>
                </a:cubicBezTo>
                <a:cubicBezTo>
                  <a:pt x="2514006" y="1546247"/>
                  <a:pt x="2482582" y="1537409"/>
                  <a:pt x="2537357" y="1555667"/>
                </a:cubicBezTo>
                <a:cubicBezTo>
                  <a:pt x="2549232" y="1563584"/>
                  <a:pt x="2559941" y="1573621"/>
                  <a:pt x="2572983" y="1579418"/>
                </a:cubicBezTo>
                <a:cubicBezTo>
                  <a:pt x="2672736" y="1623753"/>
                  <a:pt x="2613941" y="1582084"/>
                  <a:pt x="2703611" y="1626919"/>
                </a:cubicBezTo>
                <a:cubicBezTo>
                  <a:pt x="2785622" y="1667924"/>
                  <a:pt x="2687877" y="1637831"/>
                  <a:pt x="2786739" y="1662545"/>
                </a:cubicBezTo>
                <a:cubicBezTo>
                  <a:pt x="2810490" y="1678379"/>
                  <a:pt x="2840864" y="1687211"/>
                  <a:pt x="2857991" y="1710047"/>
                </a:cubicBezTo>
                <a:cubicBezTo>
                  <a:pt x="2873290" y="1730445"/>
                  <a:pt x="2903472" y="1768857"/>
                  <a:pt x="2917367" y="1793174"/>
                </a:cubicBezTo>
                <a:cubicBezTo>
                  <a:pt x="2926150" y="1808544"/>
                  <a:pt x="2929785" y="1827075"/>
                  <a:pt x="2941118" y="1840675"/>
                </a:cubicBezTo>
                <a:cubicBezTo>
                  <a:pt x="2950255" y="1851639"/>
                  <a:pt x="2964869" y="1856509"/>
                  <a:pt x="2976744" y="1864426"/>
                </a:cubicBezTo>
                <a:cubicBezTo>
                  <a:pt x="2980702" y="1876301"/>
                  <a:pt x="2982540" y="1889110"/>
                  <a:pt x="2988619" y="1900052"/>
                </a:cubicBezTo>
                <a:cubicBezTo>
                  <a:pt x="3002482" y="1925005"/>
                  <a:pt x="3036121" y="1971304"/>
                  <a:pt x="3036121" y="1971304"/>
                </a:cubicBezTo>
                <a:lnTo>
                  <a:pt x="3059871" y="2042556"/>
                </a:lnTo>
                <a:cubicBezTo>
                  <a:pt x="3063829" y="2054431"/>
                  <a:pt x="3064804" y="2067766"/>
                  <a:pt x="3071747" y="2078182"/>
                </a:cubicBezTo>
                <a:cubicBezTo>
                  <a:pt x="3079664" y="2090057"/>
                  <a:pt x="3089114" y="2101042"/>
                  <a:pt x="3095497" y="2113808"/>
                </a:cubicBezTo>
                <a:cubicBezTo>
                  <a:pt x="3144658" y="2212132"/>
                  <a:pt x="3063062" y="2082970"/>
                  <a:pt x="3131123" y="2185060"/>
                </a:cubicBezTo>
                <a:cubicBezTo>
                  <a:pt x="3162535" y="2310711"/>
                  <a:pt x="3119887" y="2162749"/>
                  <a:pt x="3166749" y="2268187"/>
                </a:cubicBezTo>
                <a:cubicBezTo>
                  <a:pt x="3176917" y="2291065"/>
                  <a:pt x="3182583" y="2315688"/>
                  <a:pt x="3190500" y="2339439"/>
                </a:cubicBezTo>
                <a:cubicBezTo>
                  <a:pt x="3194458" y="2351314"/>
                  <a:pt x="3195431" y="2364650"/>
                  <a:pt x="3202375" y="2375065"/>
                </a:cubicBezTo>
                <a:cubicBezTo>
                  <a:pt x="3218209" y="2398816"/>
                  <a:pt x="3240849" y="2419237"/>
                  <a:pt x="3249876" y="2446317"/>
                </a:cubicBezTo>
                <a:cubicBezTo>
                  <a:pt x="3270779" y="2509022"/>
                  <a:pt x="3254809" y="2471529"/>
                  <a:pt x="3309253" y="2553195"/>
                </a:cubicBezTo>
                <a:cubicBezTo>
                  <a:pt x="3317170" y="2565070"/>
                  <a:pt x="3321586" y="2580257"/>
                  <a:pt x="3333004" y="2588821"/>
                </a:cubicBezTo>
                <a:cubicBezTo>
                  <a:pt x="3396339" y="2636322"/>
                  <a:pt x="3368630" y="2608613"/>
                  <a:pt x="3416131" y="2671948"/>
                </a:cubicBezTo>
                <a:cubicBezTo>
                  <a:pt x="3420089" y="2683823"/>
                  <a:pt x="3418231" y="2699754"/>
                  <a:pt x="3428006" y="2707574"/>
                </a:cubicBezTo>
                <a:cubicBezTo>
                  <a:pt x="3440751" y="2717770"/>
                  <a:pt x="3459815" y="2714965"/>
                  <a:pt x="3475508" y="2719449"/>
                </a:cubicBezTo>
                <a:cubicBezTo>
                  <a:pt x="3487544" y="2722888"/>
                  <a:pt x="3498990" y="2728289"/>
                  <a:pt x="3511134" y="2731325"/>
                </a:cubicBezTo>
                <a:lnTo>
                  <a:pt x="3606136" y="2755075"/>
                </a:lnTo>
                <a:cubicBezTo>
                  <a:pt x="3693222" y="2751117"/>
                  <a:pt x="3780495" y="2750152"/>
                  <a:pt x="3867393" y="2743200"/>
                </a:cubicBezTo>
                <a:cubicBezTo>
                  <a:pt x="3902929" y="2740357"/>
                  <a:pt x="3908144" y="2722824"/>
                  <a:pt x="3938645" y="2707574"/>
                </a:cubicBezTo>
                <a:cubicBezTo>
                  <a:pt x="3949841" y="2701976"/>
                  <a:pt x="3962396" y="2699657"/>
                  <a:pt x="3974271" y="2695699"/>
                </a:cubicBezTo>
                <a:cubicBezTo>
                  <a:pt x="3982188" y="2683824"/>
                  <a:pt x="3986877" y="2668989"/>
                  <a:pt x="3998022" y="2660073"/>
                </a:cubicBezTo>
                <a:cubicBezTo>
                  <a:pt x="4007797" y="2652253"/>
                  <a:pt x="4022452" y="2653795"/>
                  <a:pt x="4033648" y="2648197"/>
                </a:cubicBezTo>
                <a:cubicBezTo>
                  <a:pt x="4046413" y="2641814"/>
                  <a:pt x="4057399" y="2632364"/>
                  <a:pt x="4069274" y="2624447"/>
                </a:cubicBezTo>
                <a:cubicBezTo>
                  <a:pt x="4091985" y="2556313"/>
                  <a:pt x="4064885" y="2619911"/>
                  <a:pt x="4116775" y="2553195"/>
                </a:cubicBezTo>
                <a:cubicBezTo>
                  <a:pt x="4134300" y="2530663"/>
                  <a:pt x="4148442" y="2505694"/>
                  <a:pt x="4164276" y="2481943"/>
                </a:cubicBezTo>
                <a:lnTo>
                  <a:pt x="4188027" y="2446317"/>
                </a:lnTo>
                <a:lnTo>
                  <a:pt x="4211778" y="2410691"/>
                </a:lnTo>
                <a:lnTo>
                  <a:pt x="4247404" y="2303813"/>
                </a:lnTo>
                <a:lnTo>
                  <a:pt x="4259279" y="2268187"/>
                </a:lnTo>
                <a:lnTo>
                  <a:pt x="4271154" y="2232561"/>
                </a:lnTo>
                <a:cubicBezTo>
                  <a:pt x="4275113" y="2121725"/>
                  <a:pt x="4275889" y="2010729"/>
                  <a:pt x="4283030" y="1900052"/>
                </a:cubicBezTo>
                <a:cubicBezTo>
                  <a:pt x="4283836" y="1887560"/>
                  <a:pt x="4294905" y="1876944"/>
                  <a:pt x="4294905" y="1864426"/>
                </a:cubicBezTo>
                <a:cubicBezTo>
                  <a:pt x="4294905" y="1777250"/>
                  <a:pt x="4289716" y="1690088"/>
                  <a:pt x="4283030" y="1603169"/>
                </a:cubicBezTo>
                <a:cubicBezTo>
                  <a:pt x="4281236" y="1579841"/>
                  <a:pt x="4251537" y="1496816"/>
                  <a:pt x="4247404" y="1484416"/>
                </a:cubicBezTo>
                <a:lnTo>
                  <a:pt x="4235528" y="1448790"/>
                </a:lnTo>
                <a:cubicBezTo>
                  <a:pt x="4231570" y="1421081"/>
                  <a:pt x="4227352" y="1393407"/>
                  <a:pt x="4223653" y="1365662"/>
                </a:cubicBezTo>
                <a:cubicBezTo>
                  <a:pt x="4218481" y="1326870"/>
                  <a:pt x="4207368" y="1228592"/>
                  <a:pt x="4199902" y="1187532"/>
                </a:cubicBezTo>
                <a:cubicBezTo>
                  <a:pt x="4196982" y="1171474"/>
                  <a:pt x="4191985" y="1155865"/>
                  <a:pt x="4188027" y="1140031"/>
                </a:cubicBezTo>
                <a:cubicBezTo>
                  <a:pt x="4185900" y="1063459"/>
                  <a:pt x="4194248" y="779247"/>
                  <a:pt x="4164276" y="629392"/>
                </a:cubicBezTo>
                <a:cubicBezTo>
                  <a:pt x="4161821" y="617117"/>
                  <a:pt x="4155695" y="605843"/>
                  <a:pt x="4152401" y="593766"/>
                </a:cubicBezTo>
                <a:cubicBezTo>
                  <a:pt x="4150052" y="585152"/>
                  <a:pt x="4117901" y="444846"/>
                  <a:pt x="4104900" y="427512"/>
                </a:cubicBezTo>
                <a:cubicBezTo>
                  <a:pt x="3991326" y="276078"/>
                  <a:pt x="4173459" y="507946"/>
                  <a:pt x="3998022" y="332509"/>
                </a:cubicBezTo>
                <a:cubicBezTo>
                  <a:pt x="3971759" y="306246"/>
                  <a:pt x="3959835" y="289665"/>
                  <a:pt x="3926770" y="273132"/>
                </a:cubicBezTo>
                <a:cubicBezTo>
                  <a:pt x="3915574" y="267534"/>
                  <a:pt x="3903019" y="265215"/>
                  <a:pt x="3891144" y="261257"/>
                </a:cubicBezTo>
                <a:cubicBezTo>
                  <a:pt x="3879269" y="253340"/>
                  <a:pt x="3868284" y="243889"/>
                  <a:pt x="3855518" y="237506"/>
                </a:cubicBezTo>
                <a:cubicBezTo>
                  <a:pt x="3828373" y="223934"/>
                  <a:pt x="3787615" y="220531"/>
                  <a:pt x="3760515" y="213756"/>
                </a:cubicBezTo>
                <a:cubicBezTo>
                  <a:pt x="3601830" y="174084"/>
                  <a:pt x="3877292" y="234427"/>
                  <a:pt x="3677388" y="190005"/>
                </a:cubicBezTo>
                <a:cubicBezTo>
                  <a:pt x="3657684" y="185627"/>
                  <a:pt x="3637484" y="183441"/>
                  <a:pt x="3618011" y="178130"/>
                </a:cubicBezTo>
                <a:cubicBezTo>
                  <a:pt x="3593858" y="171543"/>
                  <a:pt x="3570510" y="162296"/>
                  <a:pt x="3546760" y="154379"/>
                </a:cubicBezTo>
                <a:cubicBezTo>
                  <a:pt x="3534885" y="150421"/>
                  <a:pt x="3523409" y="144959"/>
                  <a:pt x="3511134" y="142504"/>
                </a:cubicBezTo>
                <a:cubicBezTo>
                  <a:pt x="3491342" y="138546"/>
                  <a:pt x="3471461" y="135008"/>
                  <a:pt x="3451757" y="130629"/>
                </a:cubicBezTo>
                <a:cubicBezTo>
                  <a:pt x="3435825" y="127088"/>
                  <a:pt x="3420504" y="120300"/>
                  <a:pt x="3404256" y="118753"/>
                </a:cubicBezTo>
                <a:cubicBezTo>
                  <a:pt x="3337150" y="112362"/>
                  <a:pt x="3269654" y="111083"/>
                  <a:pt x="3202375" y="106878"/>
                </a:cubicBezTo>
                <a:cubicBezTo>
                  <a:pt x="2801794" y="81842"/>
                  <a:pt x="3198736" y="98716"/>
                  <a:pt x="2466105" y="83127"/>
                </a:cubicBezTo>
                <a:cubicBezTo>
                  <a:pt x="2279644" y="52051"/>
                  <a:pt x="2511808" y="94551"/>
                  <a:pt x="2323601" y="47501"/>
                </a:cubicBezTo>
                <a:lnTo>
                  <a:pt x="2228598" y="23751"/>
                </a:lnTo>
                <a:lnTo>
                  <a:pt x="2181097" y="11875"/>
                </a:lnTo>
                <a:cubicBezTo>
                  <a:pt x="2078248" y="17018"/>
                  <a:pt x="1973572" y="13130"/>
                  <a:pt x="1872339" y="35626"/>
                </a:cubicBezTo>
                <a:cubicBezTo>
                  <a:pt x="1860119" y="38341"/>
                  <a:pt x="1848588" y="43543"/>
                  <a:pt x="1836713" y="47501"/>
                </a:cubicBezTo>
                <a:lnTo>
                  <a:pt x="530427" y="35626"/>
                </a:lnTo>
                <a:cubicBezTo>
                  <a:pt x="506352" y="35211"/>
                  <a:pt x="482865" y="28058"/>
                  <a:pt x="459175" y="23751"/>
                </a:cubicBezTo>
                <a:cubicBezTo>
                  <a:pt x="396126" y="12287"/>
                  <a:pt x="413612" y="16479"/>
                  <a:pt x="364172" y="0"/>
                </a:cubicBezTo>
                <a:cubicBezTo>
                  <a:pt x="296116" y="13611"/>
                  <a:pt x="322849" y="2848"/>
                  <a:pt x="281045" y="23751"/>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3" cstate="print"/>
          <a:srcRect/>
          <a:stretch>
            <a:fillRect/>
          </a:stretch>
        </p:blipFill>
        <p:spPr bwMode="auto">
          <a:xfrm>
            <a:off x="0" y="0"/>
            <a:ext cx="9092798" cy="6858000"/>
          </a:xfrm>
          <a:prstGeom prst="rect">
            <a:avLst/>
          </a:prstGeom>
          <a:noFill/>
        </p:spPr>
      </p:pic>
      <p:pic>
        <p:nvPicPr>
          <p:cNvPr id="5122" name="Picture 2" descr="C:\Users\steve.tonegato.CSPL.000\Desktop\IMRC REPORT PRESENTATION\NRE ug photos\IMG_9100.jpg"/>
          <p:cNvPicPr>
            <a:picLocks noChangeAspect="1" noChangeArrowheads="1"/>
          </p:cNvPicPr>
          <p:nvPr/>
        </p:nvPicPr>
        <p:blipFill>
          <a:blip r:embed="rId4" cstate="print"/>
          <a:srcRect/>
          <a:stretch>
            <a:fillRect/>
          </a:stretch>
        </p:blipFill>
        <p:spPr bwMode="auto">
          <a:xfrm>
            <a:off x="4786314" y="3643314"/>
            <a:ext cx="4214810" cy="2810007"/>
          </a:xfrm>
          <a:prstGeom prst="rect">
            <a:avLst/>
          </a:prstGeom>
          <a:noFill/>
        </p:spPr>
      </p:pic>
      <p:pic>
        <p:nvPicPr>
          <p:cNvPr id="5123" name="Picture 3" descr="C:\Users\steve.tonegato.CSPL.000\Desktop\IMRC REPORT PRESENTATION\NRE ug photos\IMG_9076.jpg"/>
          <p:cNvPicPr>
            <a:picLocks noChangeAspect="1" noChangeArrowheads="1"/>
          </p:cNvPicPr>
          <p:nvPr/>
        </p:nvPicPr>
        <p:blipFill>
          <a:blip r:embed="rId5" cstate="print"/>
          <a:srcRect/>
          <a:stretch>
            <a:fillRect/>
          </a:stretch>
        </p:blipFill>
        <p:spPr bwMode="auto">
          <a:xfrm>
            <a:off x="4786314" y="142852"/>
            <a:ext cx="4179549" cy="2786082"/>
          </a:xfrm>
          <a:prstGeom prst="rect">
            <a:avLst/>
          </a:prstGeom>
          <a:noFill/>
        </p:spPr>
      </p:pic>
      <p:pic>
        <p:nvPicPr>
          <p:cNvPr id="5125" name="Picture 5" descr="C:\Users\steve.tonegato.CSPL.000\Desktop\IMRC REPORT PRESENTATION\NRE ug photos\IMG_9092.jpg"/>
          <p:cNvPicPr>
            <a:picLocks noChangeAspect="1" noChangeArrowheads="1"/>
          </p:cNvPicPr>
          <p:nvPr/>
        </p:nvPicPr>
        <p:blipFill>
          <a:blip r:embed="rId6" cstate="print"/>
          <a:srcRect/>
          <a:stretch>
            <a:fillRect/>
          </a:stretch>
        </p:blipFill>
        <p:spPr bwMode="auto">
          <a:xfrm>
            <a:off x="428596" y="142852"/>
            <a:ext cx="4176881" cy="2786082"/>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7"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8"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9"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0" cstate="print"/>
          <a:srcRect/>
          <a:stretch>
            <a:fillRect/>
          </a:stretch>
        </p:blipFill>
        <p:spPr bwMode="auto">
          <a:xfrm>
            <a:off x="1142976" y="3357562"/>
            <a:ext cx="285752" cy="190510"/>
          </a:xfrm>
          <a:prstGeom prst="rect">
            <a:avLst/>
          </a:prstGeom>
          <a:noFill/>
        </p:spPr>
      </p:pic>
      <p:pic>
        <p:nvPicPr>
          <p:cNvPr id="13" name="Picture 7" descr="O:\Mines Rescue\Southern\COMPETITIONS\INTERNATIONAL 2010\Photos\Professional Photos\IMG_9110.jpg"/>
          <p:cNvPicPr>
            <a:picLocks noChangeAspect="1" noChangeArrowheads="1"/>
          </p:cNvPicPr>
          <p:nvPr/>
        </p:nvPicPr>
        <p:blipFill>
          <a:blip r:embed="rId11" cstate="print"/>
          <a:srcRect/>
          <a:stretch>
            <a:fillRect/>
          </a:stretch>
        </p:blipFill>
        <p:spPr bwMode="auto">
          <a:xfrm>
            <a:off x="214282" y="3643314"/>
            <a:ext cx="4393227" cy="292895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125"/>
                                        </p:tgtEl>
                                      </p:cBhvr>
                                    </p:animEffect>
                                    <p:set>
                                      <p:cBhvr>
                                        <p:cTn id="7" dur="1" fill="hold">
                                          <p:stCondLst>
                                            <p:cond delay="499"/>
                                          </p:stCondLst>
                                        </p:cTn>
                                        <p:tgtEl>
                                          <p:spTgt spid="5125"/>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dissolve">
                                      <p:cBhvr>
                                        <p:cTn id="15" dur="500"/>
                                        <p:tgtEl>
                                          <p:spTgt spid="512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500"/>
                                        <p:tgtEl>
                                          <p:spTgt spid="5123"/>
                                        </p:tgtEl>
                                      </p:cBhvr>
                                    </p:animEffect>
                                    <p:set>
                                      <p:cBhvr>
                                        <p:cTn id="20" dur="1" fill="hold">
                                          <p:stCondLst>
                                            <p:cond delay="499"/>
                                          </p:stCondLst>
                                        </p:cTn>
                                        <p:tgtEl>
                                          <p:spTgt spid="5123"/>
                                        </p:tgtEl>
                                        <p:attrNameLst>
                                          <p:attrName>style.visibility</p:attrName>
                                        </p:attrNameLst>
                                      </p:cBhvr>
                                      <p:to>
                                        <p:strVal val="hidden"/>
                                      </p:to>
                                    </p:set>
                                  </p:childTnLst>
                                </p:cTn>
                              </p:par>
                              <p:par>
                                <p:cTn id="21" presetID="9"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Effect transition="in" filter="dissolve">
                                      <p:cBhvr>
                                        <p:cTn id="28" dur="500"/>
                                        <p:tgtEl>
                                          <p:spTgt spid="5122"/>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5122"/>
                                        </p:tgtEl>
                                      </p:cBhvr>
                                    </p:animEffect>
                                    <p:set>
                                      <p:cBhvr>
                                        <p:cTn id="33" dur="1" fill="hold">
                                          <p:stCondLst>
                                            <p:cond delay="499"/>
                                          </p:stCondLst>
                                        </p:cTn>
                                        <p:tgtEl>
                                          <p:spTgt spid="5122"/>
                                        </p:tgtEl>
                                        <p:attrNameLst>
                                          <p:attrName>style.visibility</p:attrName>
                                        </p:attrNameLst>
                                      </p:cBhvr>
                                      <p:to>
                                        <p:strVal val="hidden"/>
                                      </p:to>
                                    </p:set>
                                  </p:childTnLst>
                                </p:cTn>
                              </p:par>
                              <p:par>
                                <p:cTn id="34" presetID="9"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dissolv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ssolv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xit" presetSubtype="0" fill="hold" nodeType="clickEffect">
                                  <p:stCondLst>
                                    <p:cond delay="0"/>
                                  </p:stCondLst>
                                  <p:childTnLst>
                                    <p:animEffect transition="out" filter="dissolv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9" presetClass="entr" presetSubtype="0" fill="hold" nodeType="withEffect">
                                  <p:stCondLst>
                                    <p:cond delay="0"/>
                                  </p:stCondLst>
                                  <p:childTnLst>
                                    <p:set>
                                      <p:cBhvr>
                                        <p:cTn id="48" dur="1" fill="hold">
                                          <p:stCondLst>
                                            <p:cond delay="0"/>
                                          </p:stCondLst>
                                        </p:cTn>
                                        <p:tgtEl>
                                          <p:spTgt spid="5127"/>
                                        </p:tgtEl>
                                        <p:attrNameLst>
                                          <p:attrName>style.visibility</p:attrName>
                                        </p:attrNameLst>
                                      </p:cBhvr>
                                      <p:to>
                                        <p:strVal val="visible"/>
                                      </p:to>
                                    </p:set>
                                    <p:animEffect transition="in" filter="dissolve">
                                      <p:cBhvr>
                                        <p:cTn id="49"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3" cstate="print"/>
          <a:srcRect/>
          <a:stretch>
            <a:fillRect/>
          </a:stretch>
        </p:blipFill>
        <p:spPr bwMode="auto">
          <a:xfrm>
            <a:off x="0" y="0"/>
            <a:ext cx="9092798"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4"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5"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6"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7"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8" cstate="print"/>
          <a:srcRect/>
          <a:stretch>
            <a:fillRect/>
          </a:stretch>
        </p:blipFill>
        <p:spPr bwMode="auto">
          <a:xfrm flipH="1">
            <a:off x="3071802" y="3857628"/>
            <a:ext cx="214314" cy="308729"/>
          </a:xfrm>
          <a:prstGeom prst="rect">
            <a:avLst/>
          </a:prstGeom>
          <a:noFill/>
        </p:spPr>
      </p:pic>
      <p:pic>
        <p:nvPicPr>
          <p:cNvPr id="6148" name="Picture 4" descr="O:\Mines Rescue\Southern\COMPETITIONS\Comp 2010\August\Photo's\Overseas Disk\P8270115.JPG"/>
          <p:cNvPicPr>
            <a:picLocks noChangeAspect="1" noChangeArrowheads="1"/>
          </p:cNvPicPr>
          <p:nvPr/>
        </p:nvPicPr>
        <p:blipFill>
          <a:blip r:embed="rId9" cstate="print"/>
          <a:srcRect/>
          <a:stretch>
            <a:fillRect/>
          </a:stretch>
        </p:blipFill>
        <p:spPr bwMode="auto">
          <a:xfrm>
            <a:off x="857224" y="1000108"/>
            <a:ext cx="7358114" cy="5518586"/>
          </a:xfrm>
          <a:prstGeom prst="rect">
            <a:avLst/>
          </a:prstGeom>
          <a:noFill/>
        </p:spPr>
      </p:pic>
      <p:pic>
        <p:nvPicPr>
          <p:cNvPr id="6151" name="Picture 7" descr="O:\Mines Rescue\Southern\COMPETITIONS\Comp 2009\August\Photo's Comp\100_0392.JPG"/>
          <p:cNvPicPr>
            <a:picLocks noChangeAspect="1" noChangeArrowheads="1"/>
          </p:cNvPicPr>
          <p:nvPr/>
        </p:nvPicPr>
        <p:blipFill>
          <a:blip r:embed="rId10" cstate="print"/>
          <a:srcRect/>
          <a:stretch>
            <a:fillRect/>
          </a:stretch>
        </p:blipFill>
        <p:spPr bwMode="auto">
          <a:xfrm>
            <a:off x="2928926" y="1785926"/>
            <a:ext cx="5929354" cy="4447016"/>
          </a:xfrm>
          <a:prstGeom prst="rect">
            <a:avLst/>
          </a:prstGeom>
          <a:noFill/>
        </p:spPr>
      </p:pic>
      <p:pic>
        <p:nvPicPr>
          <p:cNvPr id="6152" name="Picture 8" descr="O:\Mines Rescue\Southern\COMPETITIONS\Comp 2009\August\Photo's Comp\100_0387.JPG"/>
          <p:cNvPicPr>
            <a:picLocks noChangeAspect="1" noChangeArrowheads="1"/>
          </p:cNvPicPr>
          <p:nvPr/>
        </p:nvPicPr>
        <p:blipFill>
          <a:blip r:embed="rId11" cstate="print"/>
          <a:srcRect/>
          <a:stretch>
            <a:fillRect/>
          </a:stretch>
        </p:blipFill>
        <p:spPr bwMode="auto">
          <a:xfrm>
            <a:off x="3929058" y="142852"/>
            <a:ext cx="5000660" cy="6667544"/>
          </a:xfrm>
          <a:prstGeom prst="rect">
            <a:avLst/>
          </a:prstGeom>
          <a:noFill/>
        </p:spPr>
      </p:pic>
      <p:pic>
        <p:nvPicPr>
          <p:cNvPr id="6154" name="Picture 10" descr="C:\Users\steve.tonegato.CSPL.000\Desktop\IMRC REPORT PRESENTATION\timber chock.png"/>
          <p:cNvPicPr>
            <a:picLocks noChangeAspect="1" noChangeArrowheads="1"/>
          </p:cNvPicPr>
          <p:nvPr/>
        </p:nvPicPr>
        <p:blipFill>
          <a:blip r:embed="rId12" cstate="print"/>
          <a:srcRect/>
          <a:stretch>
            <a:fillRect/>
          </a:stretch>
        </p:blipFill>
        <p:spPr bwMode="auto">
          <a:xfrm>
            <a:off x="3714744" y="1643050"/>
            <a:ext cx="5259664" cy="4643470"/>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3"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14" cstate="print"/>
          <a:srcRect/>
          <a:stretch>
            <a:fillRect/>
          </a:stretch>
        </p:blipFill>
        <p:spPr bwMode="auto">
          <a:xfrm>
            <a:off x="2285984" y="3429000"/>
            <a:ext cx="393701" cy="295276"/>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15"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16" cstate="print"/>
          <a:srcRect/>
          <a:stretch>
            <a:fillRect/>
          </a:stretch>
        </p:blipFill>
        <p:spPr bwMode="auto">
          <a:xfrm>
            <a:off x="3214678" y="4000504"/>
            <a:ext cx="266704" cy="200028"/>
          </a:xfrm>
          <a:prstGeom prst="rect">
            <a:avLst/>
          </a:prstGeom>
          <a:noFill/>
        </p:spPr>
      </p:pic>
      <p:pic>
        <p:nvPicPr>
          <p:cNvPr id="42" name="Picture 2" descr="C:\Users\steve.tonegato.CSPL.000\AppData\Local\Microsoft\Windows\Temporary Internet Files\Content.IE5\O9DYWXZD\MC900269014[1].wmf"/>
          <p:cNvPicPr>
            <a:picLocks noChangeAspect="1" noChangeArrowheads="1"/>
          </p:cNvPicPr>
          <p:nvPr/>
        </p:nvPicPr>
        <p:blipFill>
          <a:blip r:embed="rId8" cstate="print"/>
          <a:srcRect/>
          <a:stretch>
            <a:fillRect/>
          </a:stretch>
        </p:blipFill>
        <p:spPr bwMode="auto">
          <a:xfrm flipH="1">
            <a:off x="1928794" y="1285860"/>
            <a:ext cx="2500330" cy="3601833"/>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17" cstate="print"/>
          <a:srcRect/>
          <a:stretch>
            <a:fillRect/>
          </a:stretch>
        </p:blipFill>
        <p:spPr bwMode="auto">
          <a:xfrm>
            <a:off x="2928926" y="4000504"/>
            <a:ext cx="231966" cy="204790"/>
          </a:xfrm>
          <a:prstGeom prst="rect">
            <a:avLst/>
          </a:prstGeom>
          <a:noFill/>
        </p:spPr>
      </p:pic>
      <p:pic>
        <p:nvPicPr>
          <p:cNvPr id="25" name="Picture 1" descr="O:\Mines Rescue\Southern\Administration\Photo's Steve\Picture 009.jpg"/>
          <p:cNvPicPr>
            <a:picLocks noChangeAspect="1" noChangeArrowheads="1"/>
          </p:cNvPicPr>
          <p:nvPr/>
        </p:nvPicPr>
        <p:blipFill>
          <a:blip r:embed="rId18" cstate="print"/>
          <a:srcRect/>
          <a:stretch>
            <a:fillRect/>
          </a:stretch>
        </p:blipFill>
        <p:spPr bwMode="auto">
          <a:xfrm>
            <a:off x="3571868" y="1643050"/>
            <a:ext cx="5334038" cy="4000528"/>
          </a:xfrm>
          <a:prstGeom prst="rect">
            <a:avLst/>
          </a:prstGeom>
          <a:noFill/>
        </p:spPr>
      </p:pic>
      <p:pic>
        <p:nvPicPr>
          <p:cNvPr id="28" name="Picture 1" descr="O:\Mines Rescue\Southern\Administration\Photo's Steve\Picture 009.jpg"/>
          <p:cNvPicPr>
            <a:picLocks noChangeAspect="1" noChangeArrowheads="1"/>
          </p:cNvPicPr>
          <p:nvPr/>
        </p:nvPicPr>
        <p:blipFill>
          <a:blip r:embed="rId19" cstate="print"/>
          <a:srcRect/>
          <a:stretch>
            <a:fillRect/>
          </a:stretch>
        </p:blipFill>
        <p:spPr bwMode="auto">
          <a:xfrm>
            <a:off x="2786050" y="3643314"/>
            <a:ext cx="190501" cy="142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dissolve">
                                      <p:cBhvr>
                                        <p:cTn id="7" dur="500"/>
                                        <p:tgtEl>
                                          <p:spTgt spid="615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6152"/>
                                        </p:tgtEl>
                                      </p:cBhvr>
                                    </p:animEffect>
                                    <p:set>
                                      <p:cBhvr>
                                        <p:cTn id="12" dur="1" fill="hold">
                                          <p:stCondLst>
                                            <p:cond delay="499"/>
                                          </p:stCondLst>
                                        </p:cTn>
                                        <p:tgtEl>
                                          <p:spTgt spid="6152"/>
                                        </p:tgtEl>
                                        <p:attrNameLst>
                                          <p:attrName>style.visibility</p:attrName>
                                        </p:attrNameLst>
                                      </p:cBhvr>
                                      <p:to>
                                        <p:strVal val="hidden"/>
                                      </p:to>
                                    </p:set>
                                  </p:childTnLst>
                                </p:cTn>
                              </p:par>
                              <p:par>
                                <p:cTn id="13" presetID="9"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dissolve">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par>
                                <p:cTn id="21" presetID="9"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par>
                                <p:cTn id="24" presetID="9"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dissolv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Effect transition="in" filter="dissolve">
                                      <p:cBhvr>
                                        <p:cTn id="31" dur="500"/>
                                        <p:tgtEl>
                                          <p:spTgt spid="614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xit" presetSubtype="0" fill="hold" nodeType="clickEffect">
                                  <p:stCondLst>
                                    <p:cond delay="0"/>
                                  </p:stCondLst>
                                  <p:childTnLst>
                                    <p:animEffect transition="out" filter="dissolve">
                                      <p:cBhvr>
                                        <p:cTn id="35" dur="500"/>
                                        <p:tgtEl>
                                          <p:spTgt spid="6148"/>
                                        </p:tgtEl>
                                      </p:cBhvr>
                                    </p:animEffect>
                                    <p:set>
                                      <p:cBhvr>
                                        <p:cTn id="36" dur="1" fill="hold">
                                          <p:stCondLst>
                                            <p:cond delay="499"/>
                                          </p:stCondLst>
                                        </p:cTn>
                                        <p:tgtEl>
                                          <p:spTgt spid="6148"/>
                                        </p:tgtEl>
                                        <p:attrNameLst>
                                          <p:attrName>style.visibility</p:attrName>
                                        </p:attrNameLst>
                                      </p:cBhvr>
                                      <p:to>
                                        <p:strVal val="hidden"/>
                                      </p:to>
                                    </p:set>
                                  </p:childTnLst>
                                </p:cTn>
                              </p:par>
                              <p:par>
                                <p:cTn id="37" presetID="9"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dissolve">
                                      <p:cBhvr>
                                        <p:cTn id="39" dur="500"/>
                                        <p:tgtEl>
                                          <p:spTgt spid="3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6151"/>
                                        </p:tgtEl>
                                        <p:attrNameLst>
                                          <p:attrName>style.visibility</p:attrName>
                                        </p:attrNameLst>
                                      </p:cBhvr>
                                      <p:to>
                                        <p:strVal val="visible"/>
                                      </p:to>
                                    </p:set>
                                    <p:animEffect transition="in" filter="dissolve">
                                      <p:cBhvr>
                                        <p:cTn id="44" dur="500"/>
                                        <p:tgtEl>
                                          <p:spTgt spid="6151"/>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xit" presetSubtype="0" fill="hold" nodeType="clickEffect">
                                  <p:stCondLst>
                                    <p:cond delay="0"/>
                                  </p:stCondLst>
                                  <p:childTnLst>
                                    <p:animEffect transition="out" filter="dissolve">
                                      <p:cBhvr>
                                        <p:cTn id="48" dur="500"/>
                                        <p:tgtEl>
                                          <p:spTgt spid="6151"/>
                                        </p:tgtEl>
                                      </p:cBhvr>
                                    </p:animEffect>
                                    <p:set>
                                      <p:cBhvr>
                                        <p:cTn id="49" dur="1" fill="hold">
                                          <p:stCondLst>
                                            <p:cond delay="499"/>
                                          </p:stCondLst>
                                        </p:cTn>
                                        <p:tgtEl>
                                          <p:spTgt spid="6151"/>
                                        </p:tgtEl>
                                        <p:attrNameLst>
                                          <p:attrName>style.visibility</p:attrName>
                                        </p:attrNameLst>
                                      </p:cBhvr>
                                      <p:to>
                                        <p:strVal val="hidden"/>
                                      </p:to>
                                    </p:set>
                                  </p:childTnLst>
                                </p:cTn>
                              </p:par>
                              <p:par>
                                <p:cTn id="50" presetID="9"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dissolve">
                                      <p:cBhvr>
                                        <p:cTn id="52" dur="500"/>
                                        <p:tgtEl>
                                          <p:spTgt spid="40"/>
                                        </p:tgtEl>
                                      </p:cBhvr>
                                    </p:animEffect>
                                  </p:childTnLst>
                                </p:cTn>
                              </p:par>
                              <p:par>
                                <p:cTn id="53" presetID="9"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dissolve">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dissolve">
                                      <p:cBhvr>
                                        <p:cTn id="60" dur="500"/>
                                        <p:tgtEl>
                                          <p:spTgt spid="42"/>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xit" presetSubtype="0" fill="hold" nodeType="clickEffect">
                                  <p:stCondLst>
                                    <p:cond delay="0"/>
                                  </p:stCondLst>
                                  <p:childTnLst>
                                    <p:animEffect transition="out" filter="dissolve">
                                      <p:cBhvr>
                                        <p:cTn id="64" dur="500"/>
                                        <p:tgtEl>
                                          <p:spTgt spid="42"/>
                                        </p:tgtEl>
                                      </p:cBhvr>
                                    </p:animEffect>
                                    <p:set>
                                      <p:cBhvr>
                                        <p:cTn id="65" dur="1" fill="hold">
                                          <p:stCondLst>
                                            <p:cond delay="499"/>
                                          </p:stCondLst>
                                        </p:cTn>
                                        <p:tgtEl>
                                          <p:spTgt spid="42"/>
                                        </p:tgtEl>
                                        <p:attrNameLst>
                                          <p:attrName>style.visibility</p:attrName>
                                        </p:attrNameLst>
                                      </p:cBhvr>
                                      <p:to>
                                        <p:strVal val="hidden"/>
                                      </p:to>
                                    </p:set>
                                  </p:childTnLst>
                                </p:cTn>
                              </p:par>
                              <p:par>
                                <p:cTn id="66" presetID="9" presetClass="entr" presetSubtype="0" fill="hold" nodeType="withEffect">
                                  <p:stCondLst>
                                    <p:cond delay="0"/>
                                  </p:stCondLst>
                                  <p:childTnLst>
                                    <p:set>
                                      <p:cBhvr>
                                        <p:cTn id="67" dur="1" fill="hold">
                                          <p:stCondLst>
                                            <p:cond delay="0"/>
                                          </p:stCondLst>
                                        </p:cTn>
                                        <p:tgtEl>
                                          <p:spTgt spid="6146"/>
                                        </p:tgtEl>
                                        <p:attrNameLst>
                                          <p:attrName>style.visibility</p:attrName>
                                        </p:attrNameLst>
                                      </p:cBhvr>
                                      <p:to>
                                        <p:strVal val="visible"/>
                                      </p:to>
                                    </p:set>
                                    <p:animEffect transition="in" filter="dissolve">
                                      <p:cBhvr>
                                        <p:cTn id="68" dur="500"/>
                                        <p:tgtEl>
                                          <p:spTgt spid="6146"/>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dissolve">
                                      <p:cBhvr>
                                        <p:cTn id="73" dur="500"/>
                                        <p:tgtEl>
                                          <p:spTgt spid="25"/>
                                        </p:tgtEl>
                                      </p:cBhvr>
                                    </p:animEffect>
                                  </p:childTnLst>
                                </p:cTn>
                              </p:par>
                              <p:par>
                                <p:cTn id="74" presetID="9" presetClass="entr" presetSubtype="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dissolve">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xit" presetSubtype="0" fill="hold" nodeType="clickEffect">
                                  <p:stCondLst>
                                    <p:cond delay="0"/>
                                  </p:stCondLst>
                                  <p:childTnLst>
                                    <p:animEffect transition="out" filter="dissolve">
                                      <p:cBhvr>
                                        <p:cTn id="80" dur="500"/>
                                        <p:tgtEl>
                                          <p:spTgt spid="25"/>
                                        </p:tgtEl>
                                      </p:cBhvr>
                                    </p:animEffect>
                                    <p:set>
                                      <p:cBhvr>
                                        <p:cTn id="81" dur="1" fill="hold">
                                          <p:stCondLst>
                                            <p:cond delay="499"/>
                                          </p:stCondLst>
                                        </p:cTn>
                                        <p:tgtEl>
                                          <p:spTgt spid="25"/>
                                        </p:tgtEl>
                                        <p:attrNameLst>
                                          <p:attrName>style.visibility</p:attrName>
                                        </p:attrNameLst>
                                      </p:cBhvr>
                                      <p:to>
                                        <p:strVal val="hidden"/>
                                      </p:to>
                                    </p:set>
                                  </p:childTnLst>
                                </p:cTn>
                              </p:par>
                              <p:par>
                                <p:cTn id="82" presetID="9" presetClass="entr" presetSubtype="0" fill="hold" nodeType="withEffect">
                                  <p:stCondLst>
                                    <p:cond delay="0"/>
                                  </p:stCondLst>
                                  <p:childTnLst>
                                    <p:set>
                                      <p:cBhvr>
                                        <p:cTn id="83" dur="1" fill="hold">
                                          <p:stCondLst>
                                            <p:cond delay="0"/>
                                          </p:stCondLst>
                                        </p:cTn>
                                        <p:tgtEl>
                                          <p:spTgt spid="6154"/>
                                        </p:tgtEl>
                                        <p:attrNameLst>
                                          <p:attrName>style.visibility</p:attrName>
                                        </p:attrNameLst>
                                      </p:cBhvr>
                                      <p:to>
                                        <p:strVal val="visible"/>
                                      </p:to>
                                    </p:set>
                                    <p:animEffect transition="in" filter="dissolve">
                                      <p:cBhvr>
                                        <p:cTn id="84" dur="500"/>
                                        <p:tgtEl>
                                          <p:spTgt spid="6154"/>
                                        </p:tgtEl>
                                      </p:cBhvr>
                                    </p:animEffect>
                                  </p:childTnLst>
                                </p:cTn>
                              </p:par>
                              <p:par>
                                <p:cTn id="85" presetID="9" presetClass="entr" presetSubtype="0" fill="hold"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dissolve">
                                      <p:cBhvr>
                                        <p:cTn id="87" dur="500"/>
                                        <p:tgtEl>
                                          <p:spTgt spid="43"/>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xit" presetSubtype="0" fill="hold" nodeType="clickEffect">
                                  <p:stCondLst>
                                    <p:cond delay="0"/>
                                  </p:stCondLst>
                                  <p:childTnLst>
                                    <p:animEffect transition="out" filter="dissolve">
                                      <p:cBhvr>
                                        <p:cTn id="91" dur="500"/>
                                        <p:tgtEl>
                                          <p:spTgt spid="6154"/>
                                        </p:tgtEl>
                                      </p:cBhvr>
                                    </p:animEffect>
                                    <p:set>
                                      <p:cBhvr>
                                        <p:cTn id="92" dur="1" fill="hold">
                                          <p:stCondLst>
                                            <p:cond delay="499"/>
                                          </p:stCondLst>
                                        </p:cTn>
                                        <p:tgtEl>
                                          <p:spTgt spid="61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steve.tonegato.CSPL.000\Desktop\IMRC REPORT PRESENTATION\bag sampling.png"/>
          <p:cNvPicPr>
            <a:picLocks noChangeAspect="1" noChangeArrowheads="1"/>
          </p:cNvPicPr>
          <p:nvPr/>
        </p:nvPicPr>
        <p:blipFill>
          <a:blip r:embed="rId3" cstate="print"/>
          <a:srcRect/>
          <a:stretch>
            <a:fillRect/>
          </a:stretch>
        </p:blipFill>
        <p:spPr bwMode="auto">
          <a:xfrm>
            <a:off x="3428992" y="3143248"/>
            <a:ext cx="154817" cy="214314"/>
          </a:xfrm>
          <a:prstGeom prst="rect">
            <a:avLst/>
          </a:prstGeom>
          <a:noFill/>
        </p:spPr>
      </p:pic>
      <p:pic>
        <p:nvPicPr>
          <p:cNvPr id="34" name="Picture 3" descr="O:\Mines Rescue\Southern\Administration\Photo's Steve\Picture 021.jpg"/>
          <p:cNvPicPr>
            <a:picLocks noChangeAspect="1" noChangeArrowheads="1"/>
          </p:cNvPicPr>
          <p:nvPr/>
        </p:nvPicPr>
        <p:blipFill>
          <a:blip r:embed="rId4" cstate="print"/>
          <a:srcRect/>
          <a:stretch>
            <a:fillRect/>
          </a:stretch>
        </p:blipFill>
        <p:spPr bwMode="auto">
          <a:xfrm>
            <a:off x="3071802" y="3143248"/>
            <a:ext cx="295276" cy="221457"/>
          </a:xfrm>
          <a:prstGeom prst="rect">
            <a:avLst/>
          </a:prstGeom>
          <a:noFill/>
        </p:spPr>
      </p:pic>
      <p:pic>
        <p:nvPicPr>
          <p:cNvPr id="36" name="Picture 1" descr="O:\Mines Rescue\Southern\Administration\Photo's Steve\Picture 009.jpg"/>
          <p:cNvPicPr>
            <a:picLocks noChangeAspect="1" noChangeArrowheads="1"/>
          </p:cNvPicPr>
          <p:nvPr/>
        </p:nvPicPr>
        <p:blipFill>
          <a:blip r:embed="rId5" cstate="print"/>
          <a:srcRect/>
          <a:stretch>
            <a:fillRect/>
          </a:stretch>
        </p:blipFill>
        <p:spPr bwMode="auto">
          <a:xfrm>
            <a:off x="2786050" y="3643314"/>
            <a:ext cx="190501" cy="142876"/>
          </a:xfrm>
          <a:prstGeom prst="rect">
            <a:avLst/>
          </a:prstGeom>
          <a:noFill/>
        </p:spPr>
      </p:pic>
      <p:pic>
        <p:nvPicPr>
          <p:cNvPr id="44" name="Picture 1" descr="O:\Mines Rescue\Southern\Administration\Photo's Steve\Picture 009.jpg"/>
          <p:cNvPicPr>
            <a:picLocks noChangeAspect="1" noChangeArrowheads="1"/>
          </p:cNvPicPr>
          <p:nvPr/>
        </p:nvPicPr>
        <p:blipFill>
          <a:blip r:embed="rId6" cstate="print"/>
          <a:srcRect/>
          <a:stretch>
            <a:fillRect/>
          </a:stretch>
        </p:blipFill>
        <p:spPr bwMode="auto">
          <a:xfrm>
            <a:off x="3214678" y="3357562"/>
            <a:ext cx="177802" cy="133352"/>
          </a:xfrm>
          <a:prstGeom prst="rect">
            <a:avLst/>
          </a:prstGeom>
          <a:noFill/>
        </p:spPr>
      </p:pic>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7" cstate="print"/>
          <a:srcRect/>
          <a:stretch>
            <a:fillRect/>
          </a:stretch>
        </p:blipFill>
        <p:spPr bwMode="auto">
          <a:xfrm>
            <a:off x="0" y="0"/>
            <a:ext cx="9144000"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8"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9"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10"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1"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12" cstate="print"/>
          <a:srcRect/>
          <a:stretch>
            <a:fillRect/>
          </a:stretch>
        </p:blipFill>
        <p:spPr bwMode="auto">
          <a:xfrm flipH="1">
            <a:off x="3071802" y="3857628"/>
            <a:ext cx="214314" cy="308729"/>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3"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14" cstate="print"/>
          <a:srcRect/>
          <a:stretch>
            <a:fillRect/>
          </a:stretch>
        </p:blipFill>
        <p:spPr bwMode="auto">
          <a:xfrm>
            <a:off x="2285984" y="3429000"/>
            <a:ext cx="393701" cy="295276"/>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15"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16" cstate="print"/>
          <a:srcRect/>
          <a:stretch>
            <a:fillRect/>
          </a:stretch>
        </p:blipFill>
        <p:spPr bwMode="auto">
          <a:xfrm>
            <a:off x="3214678" y="4000504"/>
            <a:ext cx="266704" cy="200028"/>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17" cstate="print"/>
          <a:srcRect/>
          <a:stretch>
            <a:fillRect/>
          </a:stretch>
        </p:blipFill>
        <p:spPr bwMode="auto">
          <a:xfrm>
            <a:off x="2928926" y="4000504"/>
            <a:ext cx="231966" cy="204790"/>
          </a:xfrm>
          <a:prstGeom prst="rect">
            <a:avLst/>
          </a:prstGeom>
          <a:noFill/>
        </p:spPr>
      </p:pic>
      <p:cxnSp>
        <p:nvCxnSpPr>
          <p:cNvPr id="35" name="Straight Arrow Connector 34"/>
          <p:cNvCxnSpPr/>
          <p:nvPr/>
        </p:nvCxnSpPr>
        <p:spPr>
          <a:xfrm rot="5400000" flipH="1" flipV="1">
            <a:off x="2608249" y="3392487"/>
            <a:ext cx="214314"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6" name="Straight Arrow Connector 45"/>
          <p:cNvCxnSpPr/>
          <p:nvPr/>
        </p:nvCxnSpPr>
        <p:spPr>
          <a:xfrm>
            <a:off x="2714612" y="3286124"/>
            <a:ext cx="428628"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30" name="Picture 2" descr="C:\Users\steve.tonegato.CSPL.000\Desktop\IMRC REPORT PRESENTATION\bag sampling.png"/>
          <p:cNvPicPr>
            <a:picLocks noChangeAspect="1" noChangeArrowheads="1"/>
          </p:cNvPicPr>
          <p:nvPr/>
        </p:nvPicPr>
        <p:blipFill>
          <a:blip r:embed="rId18" cstate="print"/>
          <a:srcRect/>
          <a:stretch>
            <a:fillRect/>
          </a:stretch>
        </p:blipFill>
        <p:spPr bwMode="auto">
          <a:xfrm>
            <a:off x="142844" y="2285992"/>
            <a:ext cx="2735121" cy="3786238"/>
          </a:xfrm>
          <a:prstGeom prst="rect">
            <a:avLst/>
          </a:prstGeom>
          <a:noFill/>
        </p:spPr>
      </p:pic>
      <p:pic>
        <p:nvPicPr>
          <p:cNvPr id="31" name="Picture 3" descr="O:\Mines Rescue\Southern\Administration\Photo's Steve\Picture 021.jpg"/>
          <p:cNvPicPr>
            <a:picLocks noChangeAspect="1" noChangeArrowheads="1"/>
          </p:cNvPicPr>
          <p:nvPr/>
        </p:nvPicPr>
        <p:blipFill>
          <a:blip r:embed="rId19" cstate="print"/>
          <a:srcRect/>
          <a:stretch>
            <a:fillRect/>
          </a:stretch>
        </p:blipFill>
        <p:spPr bwMode="auto">
          <a:xfrm>
            <a:off x="3786182" y="428604"/>
            <a:ext cx="3786214" cy="2839660"/>
          </a:xfrm>
          <a:prstGeom prst="rect">
            <a:avLst/>
          </a:prstGeom>
          <a:noFill/>
        </p:spPr>
      </p:pic>
      <p:pic>
        <p:nvPicPr>
          <p:cNvPr id="32" name="Picture 1" descr="O:\Mines Rescue\Southern\Administration\Photo's Steve\Picture 009.jpg"/>
          <p:cNvPicPr>
            <a:picLocks noChangeAspect="1" noChangeArrowheads="1"/>
          </p:cNvPicPr>
          <p:nvPr/>
        </p:nvPicPr>
        <p:blipFill>
          <a:blip r:embed="rId20" cstate="print"/>
          <a:srcRect/>
          <a:stretch>
            <a:fillRect/>
          </a:stretch>
        </p:blipFill>
        <p:spPr bwMode="auto">
          <a:xfrm>
            <a:off x="-3929122" y="-892963"/>
            <a:ext cx="2381235" cy="1785926"/>
          </a:xfrm>
          <a:prstGeom prst="rect">
            <a:avLst/>
          </a:prstGeom>
          <a:noFill/>
        </p:spPr>
      </p:pic>
      <p:pic>
        <p:nvPicPr>
          <p:cNvPr id="42" name="Picture 1" descr="O:\Mines Rescue\Southern\Administration\Photo's Steve\Picture 009.jpg"/>
          <p:cNvPicPr>
            <a:picLocks noChangeAspect="1" noChangeArrowheads="1"/>
          </p:cNvPicPr>
          <p:nvPr/>
        </p:nvPicPr>
        <p:blipFill>
          <a:blip r:embed="rId21" cstate="print"/>
          <a:srcRect/>
          <a:stretch>
            <a:fillRect/>
          </a:stretch>
        </p:blipFill>
        <p:spPr bwMode="auto">
          <a:xfrm>
            <a:off x="4429124" y="2428868"/>
            <a:ext cx="3238517" cy="2428892"/>
          </a:xfrm>
          <a:prstGeom prst="rect">
            <a:avLst/>
          </a:prstGeom>
          <a:noFill/>
        </p:spPr>
      </p:pic>
      <p:pic>
        <p:nvPicPr>
          <p:cNvPr id="2050" name="Picture 2" descr="O:\Mines Rescue\Southern\Administration\Photo's Steve\Picture 029.jpg"/>
          <p:cNvPicPr>
            <a:picLocks noChangeAspect="1" noChangeArrowheads="1"/>
          </p:cNvPicPr>
          <p:nvPr/>
        </p:nvPicPr>
        <p:blipFill>
          <a:blip r:embed="rId22" cstate="print"/>
          <a:srcRect/>
          <a:stretch>
            <a:fillRect/>
          </a:stretch>
        </p:blipFill>
        <p:spPr bwMode="auto">
          <a:xfrm>
            <a:off x="3929058" y="3500414"/>
            <a:ext cx="2518190" cy="3357586"/>
          </a:xfrm>
          <a:prstGeom prst="rect">
            <a:avLst/>
          </a:prstGeom>
          <a:noFill/>
        </p:spPr>
      </p:pic>
      <p:pic>
        <p:nvPicPr>
          <p:cNvPr id="39" name="Picture 2" descr="O:\Mines Rescue\Southern\Administration\Photo's Steve\Picture 029.jpg"/>
          <p:cNvPicPr>
            <a:picLocks noChangeAspect="1" noChangeArrowheads="1"/>
          </p:cNvPicPr>
          <p:nvPr/>
        </p:nvPicPr>
        <p:blipFill>
          <a:blip r:embed="rId23" cstate="print"/>
          <a:srcRect/>
          <a:stretch>
            <a:fillRect/>
          </a:stretch>
        </p:blipFill>
        <p:spPr bwMode="auto">
          <a:xfrm>
            <a:off x="3428992" y="3143248"/>
            <a:ext cx="160737" cy="214315"/>
          </a:xfrm>
          <a:prstGeom prst="rect">
            <a:avLst/>
          </a:prstGeom>
          <a:noFill/>
        </p:spPr>
      </p:pic>
      <p:pic>
        <p:nvPicPr>
          <p:cNvPr id="45" name="Picture 2" descr="C:\Users\steve.tonegato.CSPL.000\Desktop\IMRC REPORT PRESENTATION\bag sampling.png"/>
          <p:cNvPicPr>
            <a:picLocks noChangeAspect="1" noChangeArrowheads="1"/>
          </p:cNvPicPr>
          <p:nvPr/>
        </p:nvPicPr>
        <p:blipFill>
          <a:blip r:embed="rId3" cstate="print"/>
          <a:srcRect/>
          <a:stretch>
            <a:fillRect/>
          </a:stretch>
        </p:blipFill>
        <p:spPr bwMode="auto">
          <a:xfrm>
            <a:off x="3214678" y="3143248"/>
            <a:ext cx="154818" cy="214314"/>
          </a:xfrm>
          <a:prstGeom prst="rect">
            <a:avLst/>
          </a:prstGeom>
          <a:noFill/>
        </p:spPr>
      </p:pic>
      <p:pic>
        <p:nvPicPr>
          <p:cNvPr id="47" name="Picture 3" descr="O:\Mines Rescue\Southern\Administration\Photo's Steve\Picture 021.jpg"/>
          <p:cNvPicPr>
            <a:picLocks noChangeAspect="1" noChangeArrowheads="1"/>
          </p:cNvPicPr>
          <p:nvPr/>
        </p:nvPicPr>
        <p:blipFill>
          <a:blip r:embed="rId24" cstate="print"/>
          <a:srcRect/>
          <a:stretch>
            <a:fillRect/>
          </a:stretch>
        </p:blipFill>
        <p:spPr bwMode="auto">
          <a:xfrm>
            <a:off x="3357554" y="2928934"/>
            <a:ext cx="190502" cy="1428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dissolve">
                                      <p:cBhvr>
                                        <p:cTn id="10" dur="500"/>
                                        <p:tgtEl>
                                          <p:spTgt spid="47"/>
                                        </p:tgtEl>
                                      </p:cBhvr>
                                    </p:animEffect>
                                  </p:childTnLst>
                                </p:cTn>
                              </p:par>
                              <p:par>
                                <p:cTn id="11" presetID="9"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ssolve">
                                      <p:cBhvr>
                                        <p:cTn id="13" dur="500"/>
                                        <p:tgtEl>
                                          <p:spTgt spid="30"/>
                                        </p:tgtEl>
                                      </p:cBhvr>
                                    </p:animEffect>
                                  </p:childTnLst>
                                </p:cTn>
                              </p:par>
                              <p:par>
                                <p:cTn id="14" presetID="9"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dissolve">
                                      <p:cBhvr>
                                        <p:cTn id="16" dur="500"/>
                                        <p:tgtEl>
                                          <p:spTgt spid="2050"/>
                                        </p:tgtEl>
                                      </p:cBhvr>
                                    </p:animEffect>
                                  </p:childTnLst>
                                </p:cTn>
                              </p:par>
                              <p:par>
                                <p:cTn id="17" presetID="9"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par>
                                <p:cTn id="20" presetID="9"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dissolve">
                                      <p:cBhvr>
                                        <p:cTn id="22" dur="500"/>
                                        <p:tgtEl>
                                          <p:spTgt spid="45"/>
                                        </p:tgtEl>
                                      </p:cBhvr>
                                    </p:animEffect>
                                  </p:childTnLst>
                                </p:cTn>
                              </p:par>
                              <p:par>
                                <p:cTn id="23" presetID="9"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dissolve">
                                      <p:cBhvr>
                                        <p:cTn id="25" dur="500"/>
                                        <p:tgtEl>
                                          <p:spTgt spid="47"/>
                                        </p:tgtEl>
                                      </p:cBhvr>
                                    </p:animEffect>
                                  </p:childTnLst>
                                </p:cTn>
                              </p:par>
                              <p:par>
                                <p:cTn id="26" presetID="9"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dissolv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C:\Users\steve.tonegato.CSPL.000\Desktop\IMRC REPORT PRESENTATION\bag sampling.png"/>
          <p:cNvPicPr>
            <a:picLocks noChangeAspect="1" noChangeArrowheads="1"/>
          </p:cNvPicPr>
          <p:nvPr/>
        </p:nvPicPr>
        <p:blipFill>
          <a:blip r:embed="rId3" cstate="print"/>
          <a:srcRect/>
          <a:stretch>
            <a:fillRect/>
          </a:stretch>
        </p:blipFill>
        <p:spPr bwMode="auto">
          <a:xfrm>
            <a:off x="3428992" y="3143248"/>
            <a:ext cx="154817" cy="214314"/>
          </a:xfrm>
          <a:prstGeom prst="rect">
            <a:avLst/>
          </a:prstGeom>
          <a:noFill/>
        </p:spPr>
      </p:pic>
      <p:pic>
        <p:nvPicPr>
          <p:cNvPr id="34" name="Picture 3" descr="O:\Mines Rescue\Southern\Administration\Photo's Steve\Picture 021.jpg"/>
          <p:cNvPicPr>
            <a:picLocks noChangeAspect="1" noChangeArrowheads="1"/>
          </p:cNvPicPr>
          <p:nvPr/>
        </p:nvPicPr>
        <p:blipFill>
          <a:blip r:embed="rId4" cstate="print"/>
          <a:srcRect/>
          <a:stretch>
            <a:fillRect/>
          </a:stretch>
        </p:blipFill>
        <p:spPr bwMode="auto">
          <a:xfrm>
            <a:off x="3071802" y="3143248"/>
            <a:ext cx="295276" cy="221457"/>
          </a:xfrm>
          <a:prstGeom prst="rect">
            <a:avLst/>
          </a:prstGeom>
          <a:noFill/>
        </p:spPr>
      </p:pic>
      <p:pic>
        <p:nvPicPr>
          <p:cNvPr id="36" name="Picture 1" descr="O:\Mines Rescue\Southern\Administration\Photo's Steve\Picture 009.jpg"/>
          <p:cNvPicPr>
            <a:picLocks noChangeAspect="1" noChangeArrowheads="1"/>
          </p:cNvPicPr>
          <p:nvPr/>
        </p:nvPicPr>
        <p:blipFill>
          <a:blip r:embed="rId5" cstate="print"/>
          <a:srcRect/>
          <a:stretch>
            <a:fillRect/>
          </a:stretch>
        </p:blipFill>
        <p:spPr bwMode="auto">
          <a:xfrm>
            <a:off x="2786050" y="3643314"/>
            <a:ext cx="190501" cy="142876"/>
          </a:xfrm>
          <a:prstGeom prst="rect">
            <a:avLst/>
          </a:prstGeom>
          <a:noFill/>
        </p:spPr>
      </p:pic>
      <p:pic>
        <p:nvPicPr>
          <p:cNvPr id="44" name="Picture 1" descr="O:\Mines Rescue\Southern\Administration\Photo's Steve\Picture 009.jpg"/>
          <p:cNvPicPr>
            <a:picLocks noChangeAspect="1" noChangeArrowheads="1"/>
          </p:cNvPicPr>
          <p:nvPr/>
        </p:nvPicPr>
        <p:blipFill>
          <a:blip r:embed="rId6" cstate="print"/>
          <a:srcRect/>
          <a:stretch>
            <a:fillRect/>
          </a:stretch>
        </p:blipFill>
        <p:spPr bwMode="auto">
          <a:xfrm>
            <a:off x="3214678" y="3357562"/>
            <a:ext cx="177802" cy="133352"/>
          </a:xfrm>
          <a:prstGeom prst="rect">
            <a:avLst/>
          </a:prstGeom>
          <a:noFill/>
        </p:spPr>
      </p:pic>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7" cstate="print"/>
          <a:srcRect/>
          <a:stretch>
            <a:fillRect/>
          </a:stretch>
        </p:blipFill>
        <p:spPr bwMode="auto">
          <a:xfrm>
            <a:off x="0" y="0"/>
            <a:ext cx="9144000"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8"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9"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10"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1"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12" cstate="print"/>
          <a:srcRect/>
          <a:stretch>
            <a:fillRect/>
          </a:stretch>
        </p:blipFill>
        <p:spPr bwMode="auto">
          <a:xfrm flipH="1">
            <a:off x="3071802" y="3857628"/>
            <a:ext cx="214314" cy="308729"/>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3"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14" cstate="print"/>
          <a:srcRect/>
          <a:stretch>
            <a:fillRect/>
          </a:stretch>
        </p:blipFill>
        <p:spPr bwMode="auto">
          <a:xfrm>
            <a:off x="2285984" y="3429000"/>
            <a:ext cx="393701" cy="295276"/>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15"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16" cstate="print"/>
          <a:srcRect/>
          <a:stretch>
            <a:fillRect/>
          </a:stretch>
        </p:blipFill>
        <p:spPr bwMode="auto">
          <a:xfrm>
            <a:off x="3214678" y="4000504"/>
            <a:ext cx="266704" cy="200028"/>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17" cstate="print"/>
          <a:srcRect/>
          <a:stretch>
            <a:fillRect/>
          </a:stretch>
        </p:blipFill>
        <p:spPr bwMode="auto">
          <a:xfrm>
            <a:off x="2928926" y="4000504"/>
            <a:ext cx="231966" cy="204790"/>
          </a:xfrm>
          <a:prstGeom prst="rect">
            <a:avLst/>
          </a:prstGeom>
          <a:noFill/>
        </p:spPr>
      </p:pic>
      <p:cxnSp>
        <p:nvCxnSpPr>
          <p:cNvPr id="35" name="Straight Arrow Connector 34"/>
          <p:cNvCxnSpPr/>
          <p:nvPr/>
        </p:nvCxnSpPr>
        <p:spPr>
          <a:xfrm rot="5400000" flipH="1" flipV="1">
            <a:off x="2608249" y="3392487"/>
            <a:ext cx="214314"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6" name="Straight Arrow Connector 45"/>
          <p:cNvCxnSpPr/>
          <p:nvPr/>
        </p:nvCxnSpPr>
        <p:spPr>
          <a:xfrm>
            <a:off x="2714612" y="3286124"/>
            <a:ext cx="428628"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39" name="Picture 2" descr="O:\Mines Rescue\Southern\Administration\Photo's Steve\Picture 029.jpg"/>
          <p:cNvPicPr>
            <a:picLocks noChangeAspect="1" noChangeArrowheads="1"/>
          </p:cNvPicPr>
          <p:nvPr/>
        </p:nvPicPr>
        <p:blipFill>
          <a:blip r:embed="rId18" cstate="print"/>
          <a:srcRect/>
          <a:stretch>
            <a:fillRect/>
          </a:stretch>
        </p:blipFill>
        <p:spPr bwMode="auto">
          <a:xfrm>
            <a:off x="3428992" y="3143248"/>
            <a:ext cx="160737" cy="214315"/>
          </a:xfrm>
          <a:prstGeom prst="rect">
            <a:avLst/>
          </a:prstGeom>
          <a:noFill/>
        </p:spPr>
      </p:pic>
      <p:pic>
        <p:nvPicPr>
          <p:cNvPr id="45" name="Picture 2" descr="C:\Users\steve.tonegato.CSPL.000\Desktop\IMRC REPORT PRESENTATION\bag sampling.png"/>
          <p:cNvPicPr>
            <a:picLocks noChangeAspect="1" noChangeArrowheads="1"/>
          </p:cNvPicPr>
          <p:nvPr/>
        </p:nvPicPr>
        <p:blipFill>
          <a:blip r:embed="rId3" cstate="print"/>
          <a:srcRect/>
          <a:stretch>
            <a:fillRect/>
          </a:stretch>
        </p:blipFill>
        <p:spPr bwMode="auto">
          <a:xfrm>
            <a:off x="3214678" y="3143248"/>
            <a:ext cx="154818" cy="214314"/>
          </a:xfrm>
          <a:prstGeom prst="rect">
            <a:avLst/>
          </a:prstGeom>
          <a:noFill/>
        </p:spPr>
      </p:pic>
      <p:pic>
        <p:nvPicPr>
          <p:cNvPr id="47" name="Picture 3" descr="O:\Mines Rescue\Southern\Administration\Photo's Steve\Picture 021.jpg"/>
          <p:cNvPicPr>
            <a:picLocks noChangeAspect="1" noChangeArrowheads="1"/>
          </p:cNvPicPr>
          <p:nvPr/>
        </p:nvPicPr>
        <p:blipFill>
          <a:blip r:embed="rId19" cstate="print"/>
          <a:srcRect/>
          <a:stretch>
            <a:fillRect/>
          </a:stretch>
        </p:blipFill>
        <p:spPr bwMode="auto">
          <a:xfrm>
            <a:off x="3357554" y="2928934"/>
            <a:ext cx="190502" cy="142876"/>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1" descr="O:\Mines Rescue\Southern\Administration\Photo's Steve\Picture 009.jpg"/>
          <p:cNvPicPr>
            <a:picLocks noChangeAspect="1" noChangeArrowheads="1"/>
          </p:cNvPicPr>
          <p:nvPr/>
        </p:nvPicPr>
        <p:blipFill>
          <a:blip r:embed="rId3" cstate="print"/>
          <a:srcRect/>
          <a:stretch>
            <a:fillRect/>
          </a:stretch>
        </p:blipFill>
        <p:spPr bwMode="auto">
          <a:xfrm>
            <a:off x="2952738" y="2428868"/>
            <a:ext cx="381003" cy="285752"/>
          </a:xfrm>
          <a:prstGeom prst="rect">
            <a:avLst/>
          </a:prstGeom>
          <a:noFill/>
        </p:spPr>
      </p:pic>
      <p:pic>
        <p:nvPicPr>
          <p:cNvPr id="51" name="Picture 3" descr="O:\Mines Rescue\Southern\Administration\Photo's Steve\Picture 021.jpg"/>
          <p:cNvPicPr>
            <a:picLocks noChangeAspect="1" noChangeArrowheads="1"/>
          </p:cNvPicPr>
          <p:nvPr/>
        </p:nvPicPr>
        <p:blipFill>
          <a:blip r:embed="rId4" cstate="print"/>
          <a:srcRect/>
          <a:stretch>
            <a:fillRect/>
          </a:stretch>
        </p:blipFill>
        <p:spPr bwMode="auto">
          <a:xfrm>
            <a:off x="3071802" y="3143248"/>
            <a:ext cx="295276" cy="221457"/>
          </a:xfrm>
          <a:prstGeom prst="rect">
            <a:avLst/>
          </a:prstGeom>
          <a:noFill/>
        </p:spPr>
      </p:pic>
      <p:pic>
        <p:nvPicPr>
          <p:cNvPr id="50" name="Picture 2" descr="C:\Users\steve.tonegato.CSPL.000\Desktop\IMRC REPORT PRESENTATION\bag sampling.png"/>
          <p:cNvPicPr>
            <a:picLocks noChangeAspect="1" noChangeArrowheads="1"/>
          </p:cNvPicPr>
          <p:nvPr/>
        </p:nvPicPr>
        <p:blipFill>
          <a:blip r:embed="rId5" cstate="print"/>
          <a:srcRect/>
          <a:stretch>
            <a:fillRect/>
          </a:stretch>
        </p:blipFill>
        <p:spPr bwMode="auto">
          <a:xfrm>
            <a:off x="3428992" y="3143248"/>
            <a:ext cx="154817" cy="214314"/>
          </a:xfrm>
          <a:prstGeom prst="rect">
            <a:avLst/>
          </a:prstGeom>
          <a:noFill/>
        </p:spPr>
      </p:pic>
      <p:pic>
        <p:nvPicPr>
          <p:cNvPr id="81" name="Picture 12" descr="O:\Mines Rescue\Southern\COMPETITIONS\INTERNATIONAL 2010\Photos\International Rescue Comp - UG pics\Picture 028.jpg"/>
          <p:cNvPicPr>
            <a:picLocks noChangeAspect="1" noChangeArrowheads="1"/>
          </p:cNvPicPr>
          <p:nvPr/>
        </p:nvPicPr>
        <p:blipFill>
          <a:blip r:embed="rId6" cstate="print"/>
          <a:srcRect/>
          <a:stretch>
            <a:fillRect/>
          </a:stretch>
        </p:blipFill>
        <p:spPr bwMode="auto">
          <a:xfrm>
            <a:off x="4071934" y="1785926"/>
            <a:ext cx="204822" cy="273096"/>
          </a:xfrm>
          <a:prstGeom prst="rect">
            <a:avLst/>
          </a:prstGeom>
          <a:noFill/>
        </p:spPr>
      </p:pic>
      <p:pic>
        <p:nvPicPr>
          <p:cNvPr id="79" name="Picture 8" descr="C:\Users\steve.tonegato.CSPL.000\Desktop\IMRC REPORT PRESENTATION\NRE ug photos\Picture 068.jpg"/>
          <p:cNvPicPr>
            <a:picLocks noChangeAspect="1" noChangeArrowheads="1"/>
          </p:cNvPicPr>
          <p:nvPr/>
        </p:nvPicPr>
        <p:blipFill>
          <a:blip r:embed="rId7" cstate="print"/>
          <a:srcRect/>
          <a:stretch>
            <a:fillRect/>
          </a:stretch>
        </p:blipFill>
        <p:spPr bwMode="auto">
          <a:xfrm>
            <a:off x="3428992" y="2571744"/>
            <a:ext cx="285752" cy="214314"/>
          </a:xfrm>
          <a:prstGeom prst="rect">
            <a:avLst/>
          </a:prstGeom>
          <a:noFill/>
        </p:spPr>
      </p:pic>
      <p:pic>
        <p:nvPicPr>
          <p:cNvPr id="80" name="Picture 7" descr="C:\Users\steve.tonegato.CSPL.000\Desktop\IMRC REPORT PRESENTATION\NRE ug photos\Picture 084.jpg"/>
          <p:cNvPicPr>
            <a:picLocks noChangeAspect="1" noChangeArrowheads="1"/>
          </p:cNvPicPr>
          <p:nvPr/>
        </p:nvPicPr>
        <p:blipFill>
          <a:blip r:embed="rId8" cstate="print"/>
          <a:srcRect/>
          <a:stretch>
            <a:fillRect/>
          </a:stretch>
        </p:blipFill>
        <p:spPr bwMode="auto">
          <a:xfrm>
            <a:off x="3714744" y="1928802"/>
            <a:ext cx="273053" cy="204790"/>
          </a:xfrm>
          <a:prstGeom prst="rect">
            <a:avLst/>
          </a:prstGeom>
          <a:noFill/>
        </p:spPr>
      </p:pic>
      <p:pic>
        <p:nvPicPr>
          <p:cNvPr id="85" name="Picture 4" descr="C:\Users\steve.tonegato.CSPL.000\Desktop\IMRC REPORT PRESENTATION\NRE ug photos\Picture 036.jpg"/>
          <p:cNvPicPr>
            <a:picLocks noChangeAspect="1" noChangeArrowheads="1"/>
          </p:cNvPicPr>
          <p:nvPr/>
        </p:nvPicPr>
        <p:blipFill>
          <a:blip r:embed="rId9" cstate="print"/>
          <a:srcRect/>
          <a:stretch>
            <a:fillRect/>
          </a:stretch>
        </p:blipFill>
        <p:spPr bwMode="auto">
          <a:xfrm>
            <a:off x="4286248" y="1571612"/>
            <a:ext cx="285752" cy="381003"/>
          </a:xfrm>
          <a:prstGeom prst="rect">
            <a:avLst/>
          </a:prstGeom>
          <a:noFill/>
        </p:spPr>
      </p:pic>
      <p:pic>
        <p:nvPicPr>
          <p:cNvPr id="86" name="Picture 5" descr="C:\Users\steve.tonegato.CSPL.000\Desktop\IMRC REPORT PRESENTATION\NRE ug photos\Picture 085.jpg"/>
          <p:cNvPicPr>
            <a:picLocks noChangeAspect="1" noChangeArrowheads="1"/>
          </p:cNvPicPr>
          <p:nvPr/>
        </p:nvPicPr>
        <p:blipFill>
          <a:blip r:embed="rId10" cstate="print"/>
          <a:srcRect/>
          <a:stretch>
            <a:fillRect/>
          </a:stretch>
        </p:blipFill>
        <p:spPr bwMode="auto">
          <a:xfrm>
            <a:off x="4643438" y="1500174"/>
            <a:ext cx="381003" cy="285752"/>
          </a:xfrm>
          <a:prstGeom prst="rect">
            <a:avLst/>
          </a:prstGeom>
          <a:noFill/>
        </p:spPr>
      </p:pic>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11" cstate="print"/>
          <a:srcRect/>
          <a:stretch>
            <a:fillRect/>
          </a:stretch>
        </p:blipFill>
        <p:spPr bwMode="auto">
          <a:xfrm>
            <a:off x="0" y="0"/>
            <a:ext cx="9092798"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12"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13"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14"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5"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16" cstate="print"/>
          <a:srcRect/>
          <a:stretch>
            <a:fillRect/>
          </a:stretch>
        </p:blipFill>
        <p:spPr bwMode="auto">
          <a:xfrm flipH="1">
            <a:off x="3071802" y="3857628"/>
            <a:ext cx="214314" cy="308729"/>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7"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18" cstate="print"/>
          <a:srcRect/>
          <a:stretch>
            <a:fillRect/>
          </a:stretch>
        </p:blipFill>
        <p:spPr bwMode="auto">
          <a:xfrm>
            <a:off x="2285984" y="3429000"/>
            <a:ext cx="393701" cy="295276"/>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19"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20" cstate="print"/>
          <a:srcRect/>
          <a:stretch>
            <a:fillRect/>
          </a:stretch>
        </p:blipFill>
        <p:spPr bwMode="auto">
          <a:xfrm>
            <a:off x="3214678" y="4000504"/>
            <a:ext cx="266704" cy="200028"/>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21" cstate="print"/>
          <a:srcRect/>
          <a:stretch>
            <a:fillRect/>
          </a:stretch>
        </p:blipFill>
        <p:spPr bwMode="auto">
          <a:xfrm>
            <a:off x="2928926" y="4000504"/>
            <a:ext cx="231966" cy="204790"/>
          </a:xfrm>
          <a:prstGeom prst="rect">
            <a:avLst/>
          </a:prstGeom>
          <a:noFill/>
        </p:spPr>
      </p:pic>
      <p:cxnSp>
        <p:nvCxnSpPr>
          <p:cNvPr id="31" name="Straight Arrow Connector 30"/>
          <p:cNvCxnSpPr/>
          <p:nvPr/>
        </p:nvCxnSpPr>
        <p:spPr>
          <a:xfrm>
            <a:off x="3286116" y="300037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63917" y="2893215"/>
            <a:ext cx="215108" cy="79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54" y="3157534"/>
            <a:ext cx="315118" cy="79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a:xfrm rot="5400000" flipH="1" flipV="1">
            <a:off x="2608249" y="3392487"/>
            <a:ext cx="214314"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12" y="3286124"/>
            <a:ext cx="428628"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45" name="Picture 2" descr="O:\Mines Rescue\Southern\Administration\Photo's Steve\Picture 029.jpg"/>
          <p:cNvPicPr>
            <a:picLocks noChangeAspect="1" noChangeArrowheads="1"/>
          </p:cNvPicPr>
          <p:nvPr/>
        </p:nvPicPr>
        <p:blipFill>
          <a:blip r:embed="rId22" cstate="print"/>
          <a:srcRect/>
          <a:stretch>
            <a:fillRect/>
          </a:stretch>
        </p:blipFill>
        <p:spPr bwMode="auto">
          <a:xfrm>
            <a:off x="3428992" y="3143248"/>
            <a:ext cx="160737" cy="214315"/>
          </a:xfrm>
          <a:prstGeom prst="rect">
            <a:avLst/>
          </a:prstGeom>
          <a:noFill/>
        </p:spPr>
      </p:pic>
      <p:pic>
        <p:nvPicPr>
          <p:cNvPr id="46" name="Picture 2" descr="C:\Users\steve.tonegato.CSPL.000\Desktop\IMRC REPORT PRESENTATION\bag sampling.png"/>
          <p:cNvPicPr>
            <a:picLocks noChangeAspect="1" noChangeArrowheads="1"/>
          </p:cNvPicPr>
          <p:nvPr/>
        </p:nvPicPr>
        <p:blipFill>
          <a:blip r:embed="rId5" cstate="print"/>
          <a:srcRect/>
          <a:stretch>
            <a:fillRect/>
          </a:stretch>
        </p:blipFill>
        <p:spPr bwMode="auto">
          <a:xfrm>
            <a:off x="3286116" y="3143248"/>
            <a:ext cx="154818" cy="214314"/>
          </a:xfrm>
          <a:prstGeom prst="rect">
            <a:avLst/>
          </a:prstGeom>
          <a:noFill/>
        </p:spPr>
      </p:pic>
      <p:pic>
        <p:nvPicPr>
          <p:cNvPr id="53" name="Picture 3" descr="O:\Mines Rescue\Southern\Administration\Photo's Steve\Picture 021.jpg"/>
          <p:cNvPicPr>
            <a:picLocks noChangeAspect="1" noChangeArrowheads="1"/>
          </p:cNvPicPr>
          <p:nvPr/>
        </p:nvPicPr>
        <p:blipFill>
          <a:blip r:embed="rId23" cstate="print"/>
          <a:srcRect/>
          <a:stretch>
            <a:fillRect/>
          </a:stretch>
        </p:blipFill>
        <p:spPr bwMode="auto">
          <a:xfrm>
            <a:off x="3357554" y="3071810"/>
            <a:ext cx="190502" cy="14287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1" descr="O:\Mines Rescue\Southern\Administration\Photo's Steve\Picture 009.jpg"/>
          <p:cNvPicPr>
            <a:picLocks noChangeAspect="1" noChangeArrowheads="1"/>
          </p:cNvPicPr>
          <p:nvPr/>
        </p:nvPicPr>
        <p:blipFill>
          <a:blip r:embed="rId3" cstate="print"/>
          <a:srcRect/>
          <a:stretch>
            <a:fillRect/>
          </a:stretch>
        </p:blipFill>
        <p:spPr bwMode="auto">
          <a:xfrm>
            <a:off x="2952738" y="2428868"/>
            <a:ext cx="381003" cy="285752"/>
          </a:xfrm>
          <a:prstGeom prst="rect">
            <a:avLst/>
          </a:prstGeom>
          <a:noFill/>
        </p:spPr>
      </p:pic>
      <p:pic>
        <p:nvPicPr>
          <p:cNvPr id="51" name="Picture 3" descr="O:\Mines Rescue\Southern\Administration\Photo's Steve\Picture 021.jpg"/>
          <p:cNvPicPr>
            <a:picLocks noChangeAspect="1" noChangeArrowheads="1"/>
          </p:cNvPicPr>
          <p:nvPr/>
        </p:nvPicPr>
        <p:blipFill>
          <a:blip r:embed="rId4" cstate="print"/>
          <a:srcRect/>
          <a:stretch>
            <a:fillRect/>
          </a:stretch>
        </p:blipFill>
        <p:spPr bwMode="auto">
          <a:xfrm>
            <a:off x="3071802" y="3143248"/>
            <a:ext cx="295276" cy="221457"/>
          </a:xfrm>
          <a:prstGeom prst="rect">
            <a:avLst/>
          </a:prstGeom>
          <a:noFill/>
        </p:spPr>
      </p:pic>
      <p:pic>
        <p:nvPicPr>
          <p:cNvPr id="50" name="Picture 2" descr="C:\Users\steve.tonegato.CSPL.000\Desktop\IMRC REPORT PRESENTATION\bag sampling.png"/>
          <p:cNvPicPr>
            <a:picLocks noChangeAspect="1" noChangeArrowheads="1"/>
          </p:cNvPicPr>
          <p:nvPr/>
        </p:nvPicPr>
        <p:blipFill>
          <a:blip r:embed="rId5" cstate="print"/>
          <a:srcRect/>
          <a:stretch>
            <a:fillRect/>
          </a:stretch>
        </p:blipFill>
        <p:spPr bwMode="auto">
          <a:xfrm>
            <a:off x="3428992" y="3143248"/>
            <a:ext cx="154817" cy="214314"/>
          </a:xfrm>
          <a:prstGeom prst="rect">
            <a:avLst/>
          </a:prstGeom>
          <a:noFill/>
        </p:spPr>
      </p:pic>
      <p:pic>
        <p:nvPicPr>
          <p:cNvPr id="81" name="Picture 12" descr="O:\Mines Rescue\Southern\COMPETITIONS\INTERNATIONAL 2010\Photos\International Rescue Comp - UG pics\Picture 028.jpg"/>
          <p:cNvPicPr>
            <a:picLocks noChangeAspect="1" noChangeArrowheads="1"/>
          </p:cNvPicPr>
          <p:nvPr/>
        </p:nvPicPr>
        <p:blipFill>
          <a:blip r:embed="rId6" cstate="print"/>
          <a:srcRect/>
          <a:stretch>
            <a:fillRect/>
          </a:stretch>
        </p:blipFill>
        <p:spPr bwMode="auto">
          <a:xfrm>
            <a:off x="4071934" y="1785926"/>
            <a:ext cx="204822" cy="273096"/>
          </a:xfrm>
          <a:prstGeom prst="rect">
            <a:avLst/>
          </a:prstGeom>
          <a:noFill/>
        </p:spPr>
      </p:pic>
      <p:pic>
        <p:nvPicPr>
          <p:cNvPr id="79" name="Picture 8" descr="C:\Users\steve.tonegato.CSPL.000\Desktop\IMRC REPORT PRESENTATION\NRE ug photos\Picture 068.jpg"/>
          <p:cNvPicPr>
            <a:picLocks noChangeAspect="1" noChangeArrowheads="1"/>
          </p:cNvPicPr>
          <p:nvPr/>
        </p:nvPicPr>
        <p:blipFill>
          <a:blip r:embed="rId7" cstate="print"/>
          <a:srcRect/>
          <a:stretch>
            <a:fillRect/>
          </a:stretch>
        </p:blipFill>
        <p:spPr bwMode="auto">
          <a:xfrm>
            <a:off x="3428992" y="2571744"/>
            <a:ext cx="285752" cy="214314"/>
          </a:xfrm>
          <a:prstGeom prst="rect">
            <a:avLst/>
          </a:prstGeom>
          <a:noFill/>
        </p:spPr>
      </p:pic>
      <p:pic>
        <p:nvPicPr>
          <p:cNvPr id="80" name="Picture 7" descr="C:\Users\steve.tonegato.CSPL.000\Desktop\IMRC REPORT PRESENTATION\NRE ug photos\Picture 084.jpg"/>
          <p:cNvPicPr>
            <a:picLocks noChangeAspect="1" noChangeArrowheads="1"/>
          </p:cNvPicPr>
          <p:nvPr/>
        </p:nvPicPr>
        <p:blipFill>
          <a:blip r:embed="rId8" cstate="print"/>
          <a:srcRect/>
          <a:stretch>
            <a:fillRect/>
          </a:stretch>
        </p:blipFill>
        <p:spPr bwMode="auto">
          <a:xfrm>
            <a:off x="3714744" y="1928802"/>
            <a:ext cx="273053" cy="204790"/>
          </a:xfrm>
          <a:prstGeom prst="rect">
            <a:avLst/>
          </a:prstGeom>
          <a:noFill/>
        </p:spPr>
      </p:pic>
      <p:pic>
        <p:nvPicPr>
          <p:cNvPr id="85" name="Picture 4" descr="C:\Users\steve.tonegato.CSPL.000\Desktop\IMRC REPORT PRESENTATION\NRE ug photos\Picture 036.jpg"/>
          <p:cNvPicPr>
            <a:picLocks noChangeAspect="1" noChangeArrowheads="1"/>
          </p:cNvPicPr>
          <p:nvPr/>
        </p:nvPicPr>
        <p:blipFill>
          <a:blip r:embed="rId9" cstate="print"/>
          <a:srcRect/>
          <a:stretch>
            <a:fillRect/>
          </a:stretch>
        </p:blipFill>
        <p:spPr bwMode="auto">
          <a:xfrm>
            <a:off x="4286248" y="1571612"/>
            <a:ext cx="285752" cy="381003"/>
          </a:xfrm>
          <a:prstGeom prst="rect">
            <a:avLst/>
          </a:prstGeom>
          <a:noFill/>
        </p:spPr>
      </p:pic>
      <p:pic>
        <p:nvPicPr>
          <p:cNvPr id="86" name="Picture 5" descr="C:\Users\steve.tonegato.CSPL.000\Desktop\IMRC REPORT PRESENTATION\NRE ug photos\Picture 085.jpg"/>
          <p:cNvPicPr>
            <a:picLocks noChangeAspect="1" noChangeArrowheads="1"/>
          </p:cNvPicPr>
          <p:nvPr/>
        </p:nvPicPr>
        <p:blipFill>
          <a:blip r:embed="rId10" cstate="print"/>
          <a:srcRect/>
          <a:stretch>
            <a:fillRect/>
          </a:stretch>
        </p:blipFill>
        <p:spPr bwMode="auto">
          <a:xfrm>
            <a:off x="4643438" y="1500174"/>
            <a:ext cx="381003" cy="285752"/>
          </a:xfrm>
          <a:prstGeom prst="rect">
            <a:avLst/>
          </a:prstGeom>
          <a:noFill/>
        </p:spPr>
      </p:pic>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11" cstate="print"/>
          <a:srcRect/>
          <a:stretch>
            <a:fillRect/>
          </a:stretch>
        </p:blipFill>
        <p:spPr bwMode="auto">
          <a:xfrm>
            <a:off x="0" y="0"/>
            <a:ext cx="9092798"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12"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13"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14"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5"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16" cstate="print"/>
          <a:srcRect/>
          <a:stretch>
            <a:fillRect/>
          </a:stretch>
        </p:blipFill>
        <p:spPr bwMode="auto">
          <a:xfrm flipH="1">
            <a:off x="3071802" y="3857628"/>
            <a:ext cx="214314" cy="308729"/>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7"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18" cstate="print"/>
          <a:srcRect/>
          <a:stretch>
            <a:fillRect/>
          </a:stretch>
        </p:blipFill>
        <p:spPr bwMode="auto">
          <a:xfrm>
            <a:off x="2285984" y="3429000"/>
            <a:ext cx="393701" cy="295276"/>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19"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20" cstate="print"/>
          <a:srcRect/>
          <a:stretch>
            <a:fillRect/>
          </a:stretch>
        </p:blipFill>
        <p:spPr bwMode="auto">
          <a:xfrm>
            <a:off x="3214678" y="4000504"/>
            <a:ext cx="266704" cy="200028"/>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21" cstate="print"/>
          <a:srcRect/>
          <a:stretch>
            <a:fillRect/>
          </a:stretch>
        </p:blipFill>
        <p:spPr bwMode="auto">
          <a:xfrm>
            <a:off x="2928926" y="4000504"/>
            <a:ext cx="231966" cy="204790"/>
          </a:xfrm>
          <a:prstGeom prst="rect">
            <a:avLst/>
          </a:prstGeom>
          <a:noFill/>
        </p:spPr>
      </p:pic>
      <p:cxnSp>
        <p:nvCxnSpPr>
          <p:cNvPr id="31" name="Straight Arrow Connector 30"/>
          <p:cNvCxnSpPr/>
          <p:nvPr/>
        </p:nvCxnSpPr>
        <p:spPr>
          <a:xfrm>
            <a:off x="3286116" y="300037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29786" y="285670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54" y="3157534"/>
            <a:ext cx="315118" cy="79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9" name="Straight Arrow Connector 48"/>
          <p:cNvCxnSpPr/>
          <p:nvPr/>
        </p:nvCxnSpPr>
        <p:spPr>
          <a:xfrm rot="16200000" flipV="1">
            <a:off x="3321835" y="2464587"/>
            <a:ext cx="357190" cy="1428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a:xfrm rot="5400000" flipH="1" flipV="1">
            <a:off x="2608249" y="3392487"/>
            <a:ext cx="214314"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12" y="3286124"/>
            <a:ext cx="428628"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45" name="Picture 2" descr="O:\Mines Rescue\Southern\Administration\Photo's Steve\Picture 029.jpg"/>
          <p:cNvPicPr>
            <a:picLocks noChangeAspect="1" noChangeArrowheads="1"/>
          </p:cNvPicPr>
          <p:nvPr/>
        </p:nvPicPr>
        <p:blipFill>
          <a:blip r:embed="rId22" cstate="print"/>
          <a:srcRect/>
          <a:stretch>
            <a:fillRect/>
          </a:stretch>
        </p:blipFill>
        <p:spPr bwMode="auto">
          <a:xfrm>
            <a:off x="3428992" y="3143248"/>
            <a:ext cx="160737" cy="214315"/>
          </a:xfrm>
          <a:prstGeom prst="rect">
            <a:avLst/>
          </a:prstGeom>
          <a:noFill/>
        </p:spPr>
      </p:pic>
      <p:pic>
        <p:nvPicPr>
          <p:cNvPr id="46" name="Picture 2" descr="C:\Users\steve.tonegato.CSPL.000\Desktop\IMRC REPORT PRESENTATION\bag sampling.png"/>
          <p:cNvPicPr>
            <a:picLocks noChangeAspect="1" noChangeArrowheads="1"/>
          </p:cNvPicPr>
          <p:nvPr/>
        </p:nvPicPr>
        <p:blipFill>
          <a:blip r:embed="rId5" cstate="print"/>
          <a:srcRect/>
          <a:stretch>
            <a:fillRect/>
          </a:stretch>
        </p:blipFill>
        <p:spPr bwMode="auto">
          <a:xfrm>
            <a:off x="3286116" y="3143248"/>
            <a:ext cx="154818" cy="214314"/>
          </a:xfrm>
          <a:prstGeom prst="rect">
            <a:avLst/>
          </a:prstGeom>
          <a:noFill/>
        </p:spPr>
      </p:pic>
      <p:pic>
        <p:nvPicPr>
          <p:cNvPr id="53" name="Picture 3" descr="O:\Mines Rescue\Southern\Administration\Photo's Steve\Picture 021.jpg"/>
          <p:cNvPicPr>
            <a:picLocks noChangeAspect="1" noChangeArrowheads="1"/>
          </p:cNvPicPr>
          <p:nvPr/>
        </p:nvPicPr>
        <p:blipFill>
          <a:blip r:embed="rId23" cstate="print"/>
          <a:srcRect/>
          <a:stretch>
            <a:fillRect/>
          </a:stretch>
        </p:blipFill>
        <p:spPr bwMode="auto">
          <a:xfrm>
            <a:off x="3357554" y="3071810"/>
            <a:ext cx="190502" cy="142876"/>
          </a:xfrm>
          <a:prstGeom prst="rect">
            <a:avLst/>
          </a:prstGeom>
          <a:noFill/>
        </p:spPr>
      </p:pic>
      <p:pic>
        <p:nvPicPr>
          <p:cNvPr id="36" name="Picture 1" descr="O:\Mines Rescue\Southern\Administration\Photo's Steve\Picture 009.jpg"/>
          <p:cNvPicPr>
            <a:picLocks noChangeAspect="1" noChangeArrowheads="1"/>
          </p:cNvPicPr>
          <p:nvPr/>
        </p:nvPicPr>
        <p:blipFill>
          <a:blip r:embed="rId24" cstate="print"/>
          <a:srcRect/>
          <a:stretch>
            <a:fillRect/>
          </a:stretch>
        </p:blipFill>
        <p:spPr bwMode="auto">
          <a:xfrm>
            <a:off x="4786314" y="714356"/>
            <a:ext cx="4000529" cy="3000396"/>
          </a:xfrm>
          <a:prstGeom prst="rect">
            <a:avLst/>
          </a:prstGeom>
          <a:noFill/>
        </p:spPr>
      </p:pic>
      <p:cxnSp>
        <p:nvCxnSpPr>
          <p:cNvPr id="47" name="Straight Arrow Connector 46"/>
          <p:cNvCxnSpPr/>
          <p:nvPr/>
        </p:nvCxnSpPr>
        <p:spPr>
          <a:xfrm flipV="1">
            <a:off x="3357554" y="2071678"/>
            <a:ext cx="428628" cy="1428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2" name="Straight Arrow Connector 51"/>
          <p:cNvCxnSpPr/>
          <p:nvPr/>
        </p:nvCxnSpPr>
        <p:spPr>
          <a:xfrm rot="16200000" flipV="1">
            <a:off x="3321835" y="2250273"/>
            <a:ext cx="142876" cy="7143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35" name="Picture 8" descr="C:\Users\steve.tonegato.CSPL.000\Desktop\IMRC REPORT PRESENTATION\NRE ug photos\Picture 068.jpg"/>
          <p:cNvPicPr>
            <a:picLocks noChangeAspect="1" noChangeArrowheads="1"/>
          </p:cNvPicPr>
          <p:nvPr/>
        </p:nvPicPr>
        <p:blipFill>
          <a:blip r:embed="rId25" cstate="print"/>
          <a:srcRect/>
          <a:stretch>
            <a:fillRect/>
          </a:stretch>
        </p:blipFill>
        <p:spPr bwMode="auto">
          <a:xfrm>
            <a:off x="1000100" y="928670"/>
            <a:ext cx="7500990" cy="562574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dissolve">
                                      <p:cBhvr>
                                        <p:cTn id="10" dur="500"/>
                                        <p:tgtEl>
                                          <p:spTgt spid="49"/>
                                        </p:tgtEl>
                                      </p:cBhvr>
                                    </p:animEffect>
                                  </p:childTnLst>
                                </p:cTn>
                              </p:par>
                              <p:par>
                                <p:cTn id="11" presetID="9"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dissolv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dissolv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dissolve">
                                      <p:cBhvr>
                                        <p:cTn id="23" dur="500"/>
                                        <p:tgtEl>
                                          <p:spTgt spid="52"/>
                                        </p:tgtEl>
                                      </p:cBhvr>
                                    </p:animEffect>
                                  </p:childTnLst>
                                </p:cTn>
                              </p:par>
                              <p:par>
                                <p:cTn id="24" presetID="9"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dissolve">
                                      <p:cBhvr>
                                        <p:cTn id="26" dur="500"/>
                                        <p:tgtEl>
                                          <p:spTgt spid="47"/>
                                        </p:tgtEl>
                                      </p:cBhvr>
                                    </p:animEffect>
                                  </p:childTnLst>
                                </p:cTn>
                              </p:par>
                              <p:par>
                                <p:cTn id="27" presetID="9" presetClass="exit" presetSubtype="0" fill="hold" nodeType="withEffect">
                                  <p:stCondLst>
                                    <p:cond delay="0"/>
                                  </p:stCondLst>
                                  <p:childTnLst>
                                    <p:animEffect transition="out" filter="dissolve">
                                      <p:cBhvr>
                                        <p:cTn id="28" dur="500"/>
                                        <p:tgtEl>
                                          <p:spTgt spid="36"/>
                                        </p:tgtEl>
                                      </p:cBhvr>
                                    </p:animEffect>
                                    <p:set>
                                      <p:cBhvr>
                                        <p:cTn id="29"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9"/>
          <p:cNvGrpSpPr/>
          <p:nvPr/>
        </p:nvGrpSpPr>
        <p:grpSpPr>
          <a:xfrm>
            <a:off x="2285984" y="1357298"/>
            <a:ext cx="3857651" cy="3757631"/>
            <a:chOff x="0" y="0"/>
            <a:chExt cx="4772025" cy="4543425"/>
          </a:xfrm>
        </p:grpSpPr>
        <p:grpSp>
          <p:nvGrpSpPr>
            <p:cNvPr id="8" name="Group 20"/>
            <p:cNvGrpSpPr>
              <a:grpSpLocks/>
            </p:cNvGrpSpPr>
            <p:nvPr/>
          </p:nvGrpSpPr>
          <p:grpSpPr bwMode="auto">
            <a:xfrm>
              <a:off x="0" y="0"/>
              <a:ext cx="4772025" cy="4543425"/>
              <a:chOff x="0" y="0"/>
              <a:chExt cx="9145" cy="8266"/>
            </a:xfrm>
          </p:grpSpPr>
          <p:sp>
            <p:nvSpPr>
              <p:cNvPr id="14" name="AutoShape 2"/>
              <p:cNvSpPr>
                <a:spLocks noChangeArrowheads="1"/>
              </p:cNvSpPr>
              <p:nvPr/>
            </p:nvSpPr>
            <p:spPr bwMode="auto">
              <a:xfrm>
                <a:off x="0" y="0"/>
                <a:ext cx="9145" cy="8266"/>
              </a:xfrm>
              <a:prstGeom prst="flowChartConnector">
                <a:avLst/>
              </a:prstGeom>
              <a:solidFill>
                <a:srgbClr val="FFFF00"/>
              </a:solidFill>
              <a:ln w="15875">
                <a:solidFill>
                  <a:srgbClr val="000000"/>
                </a:solidFill>
                <a:round/>
                <a:headEnd/>
                <a:tailEnd/>
              </a:ln>
            </p:spPr>
          </p:sp>
          <p:sp>
            <p:nvSpPr>
              <p:cNvPr id="15" name="AutoShape 3"/>
              <p:cNvSpPr>
                <a:spLocks noChangeArrowheads="1"/>
              </p:cNvSpPr>
              <p:nvPr/>
            </p:nvSpPr>
            <p:spPr bwMode="auto">
              <a:xfrm>
                <a:off x="1363" y="1366"/>
                <a:ext cx="6399" cy="5629"/>
              </a:xfrm>
              <a:prstGeom prst="flowChartConnector">
                <a:avLst/>
              </a:prstGeom>
              <a:solidFill>
                <a:srgbClr val="00B0F0"/>
              </a:solidFill>
              <a:ln w="15875">
                <a:solidFill>
                  <a:srgbClr val="000000"/>
                </a:solidFill>
                <a:round/>
                <a:headEnd/>
                <a:tailEnd/>
              </a:ln>
            </p:spPr>
          </p:sp>
          <p:sp>
            <p:nvSpPr>
              <p:cNvPr id="16" name="AutoShape 4"/>
              <p:cNvSpPr>
                <a:spLocks noChangeArrowheads="1"/>
              </p:cNvSpPr>
              <p:nvPr/>
            </p:nvSpPr>
            <p:spPr bwMode="auto">
              <a:xfrm>
                <a:off x="3062" y="2877"/>
                <a:ext cx="2885" cy="2583"/>
              </a:xfrm>
              <a:prstGeom prst="flowChartConnector">
                <a:avLst/>
              </a:prstGeom>
              <a:solidFill>
                <a:srgbClr val="FF0000"/>
              </a:solidFill>
              <a:ln w="15875">
                <a:solidFill>
                  <a:srgbClr val="000000"/>
                </a:solidFill>
                <a:round/>
                <a:headEnd/>
                <a:tailEnd/>
              </a:ln>
            </p:spPr>
          </p:sp>
          <p:cxnSp>
            <p:nvCxnSpPr>
              <p:cNvPr id="17" name="AutoShape 5"/>
              <p:cNvCxnSpPr>
                <a:cxnSpLocks noChangeShapeType="1"/>
              </p:cNvCxnSpPr>
              <p:nvPr/>
            </p:nvCxnSpPr>
            <p:spPr bwMode="auto">
              <a:xfrm>
                <a:off x="4526" y="5460"/>
                <a:ext cx="18" cy="1535"/>
              </a:xfrm>
              <a:prstGeom prst="straightConnector1">
                <a:avLst/>
              </a:prstGeom>
              <a:noFill/>
              <a:ln w="19050">
                <a:solidFill>
                  <a:srgbClr val="000000"/>
                </a:solidFill>
                <a:round/>
                <a:headEnd/>
                <a:tailEnd/>
              </a:ln>
            </p:spPr>
          </p:cxnSp>
          <p:cxnSp>
            <p:nvCxnSpPr>
              <p:cNvPr id="18" name="AutoShape 6"/>
              <p:cNvCxnSpPr>
                <a:cxnSpLocks noChangeShapeType="1"/>
              </p:cNvCxnSpPr>
              <p:nvPr/>
            </p:nvCxnSpPr>
            <p:spPr bwMode="auto">
              <a:xfrm flipH="1" flipV="1">
                <a:off x="1758" y="2877"/>
                <a:ext cx="1402" cy="784"/>
              </a:xfrm>
              <a:prstGeom prst="straightConnector1">
                <a:avLst/>
              </a:prstGeom>
              <a:noFill/>
              <a:ln w="19050">
                <a:solidFill>
                  <a:srgbClr val="000000"/>
                </a:solidFill>
                <a:round/>
                <a:headEnd/>
                <a:tailEnd/>
              </a:ln>
            </p:spPr>
          </p:cxnSp>
          <p:cxnSp>
            <p:nvCxnSpPr>
              <p:cNvPr id="19" name="AutoShape 7"/>
              <p:cNvCxnSpPr>
                <a:cxnSpLocks noChangeShapeType="1"/>
              </p:cNvCxnSpPr>
              <p:nvPr/>
            </p:nvCxnSpPr>
            <p:spPr bwMode="auto">
              <a:xfrm flipV="1">
                <a:off x="5853" y="2877"/>
                <a:ext cx="1515" cy="784"/>
              </a:xfrm>
              <a:prstGeom prst="straightConnector1">
                <a:avLst/>
              </a:prstGeom>
              <a:noFill/>
              <a:ln w="19050">
                <a:solidFill>
                  <a:srgbClr val="000000"/>
                </a:solidFill>
                <a:round/>
                <a:headEnd/>
                <a:tailEnd/>
              </a:ln>
            </p:spPr>
          </p:cxnSp>
        </p:grpSp>
        <p:sp>
          <p:nvSpPr>
            <p:cNvPr id="9" name="WordArt 21"/>
            <p:cNvSpPr>
              <a:spLocks noChangeArrowheads="1" noChangeShapeType="1" noTextEdit="1"/>
            </p:cNvSpPr>
            <p:nvPr/>
          </p:nvSpPr>
          <p:spPr bwMode="auto">
            <a:xfrm>
              <a:off x="1752600" y="1905001"/>
              <a:ext cx="1219201" cy="723900"/>
            </a:xfrm>
            <a:prstGeom prst="rect">
              <a:avLst/>
            </a:prstGeom>
          </p:spPr>
          <p:txBody>
            <a:bodyPr wrap="non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r>
                <a:rPr lang="en-US" sz="1800" kern="10" spc="0" dirty="0">
                  <a:ln w="9525">
                    <a:solidFill>
                      <a:srgbClr val="000000"/>
                    </a:solidFill>
                    <a:round/>
                    <a:headEnd/>
                    <a:tailEnd/>
                  </a:ln>
                  <a:solidFill>
                    <a:srgbClr val="FFFFFF"/>
                  </a:solidFill>
                  <a:effectLst/>
                  <a:latin typeface="Arial Black"/>
                </a:rPr>
                <a:t>Fair &amp;</a:t>
              </a:r>
            </a:p>
            <a:p>
              <a:pPr algn="ctr" rtl="0"/>
              <a:r>
                <a:rPr lang="en-US" sz="1800" kern="10" spc="0" dirty="0">
                  <a:ln w="9525">
                    <a:solidFill>
                      <a:srgbClr val="000000"/>
                    </a:solidFill>
                    <a:round/>
                    <a:headEnd/>
                    <a:tailEnd/>
                  </a:ln>
                  <a:solidFill>
                    <a:srgbClr val="FFFFFF"/>
                  </a:solidFill>
                  <a:effectLst/>
                  <a:latin typeface="Arial Black"/>
                </a:rPr>
                <a:t>Equitable</a:t>
              </a:r>
            </a:p>
          </p:txBody>
        </p:sp>
        <p:sp>
          <p:nvSpPr>
            <p:cNvPr id="10" name="TextBox 28"/>
            <p:cNvSpPr txBox="1"/>
            <p:nvPr/>
          </p:nvSpPr>
          <p:spPr>
            <a:xfrm>
              <a:off x="1857376" y="219075"/>
              <a:ext cx="1092992" cy="37414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sz="1800" b="0" dirty="0"/>
                <a:t>Language</a:t>
              </a:r>
            </a:p>
          </p:txBody>
        </p:sp>
        <p:sp>
          <p:nvSpPr>
            <p:cNvPr id="11" name="TextBox 29"/>
            <p:cNvSpPr txBox="1"/>
            <p:nvPr/>
          </p:nvSpPr>
          <p:spPr>
            <a:xfrm rot="18686395">
              <a:off x="2628898" y="2676524"/>
              <a:ext cx="1246623" cy="37414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sz="1800" b="0" dirty="0"/>
                <a:t>Procedures</a:t>
              </a:r>
            </a:p>
          </p:txBody>
        </p:sp>
        <p:sp>
          <p:nvSpPr>
            <p:cNvPr id="12" name="TextBox 30"/>
            <p:cNvSpPr txBox="1"/>
            <p:nvPr/>
          </p:nvSpPr>
          <p:spPr>
            <a:xfrm>
              <a:off x="1695450" y="1047750"/>
              <a:ext cx="1397114" cy="37414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sz="1800" b="0" dirty="0"/>
                <a:t>Environment</a:t>
              </a:r>
            </a:p>
          </p:txBody>
        </p:sp>
        <p:sp>
          <p:nvSpPr>
            <p:cNvPr id="13" name="TextBox 31"/>
            <p:cNvSpPr txBox="1"/>
            <p:nvPr/>
          </p:nvSpPr>
          <p:spPr>
            <a:xfrm rot="2549604">
              <a:off x="876301" y="2762250"/>
              <a:ext cx="1211935" cy="374141"/>
            </a:xfrm>
            <a:prstGeom prst="rect">
              <a:avLst/>
            </a:prstGeom>
            <a:noFill/>
          </p:spPr>
          <p:style>
            <a:lnRef idx="0">
              <a:scrgbClr r="0" g="0" b="0"/>
            </a:lnRef>
            <a:fillRef idx="0">
              <a:scrgbClr r="0" g="0" b="0"/>
            </a:fillRef>
            <a:effectRef idx="0">
              <a:scrgbClr r="0" g="0" b="0"/>
            </a:effectRef>
            <a:fontRef idx="minor">
              <a:schemeClr val="tx1"/>
            </a:fontRef>
          </p:style>
          <p:txBody>
            <a:bodyPr wrap="non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en-US" sz="1800" b="0" dirty="0"/>
                <a:t>Equipment</a:t>
              </a:r>
            </a:p>
          </p:txBody>
        </p:sp>
      </p:grpSp>
      <p:sp>
        <p:nvSpPr>
          <p:cNvPr id="2" name="Text Placeholder 1"/>
          <p:cNvSpPr>
            <a:spLocks noGrp="1"/>
          </p:cNvSpPr>
          <p:nvPr>
            <p:ph type="body" sz="quarter" idx="10"/>
          </p:nvPr>
        </p:nvSpPr>
        <p:spPr>
          <a:xfrm>
            <a:off x="500034" y="214290"/>
            <a:ext cx="7858180" cy="500066"/>
          </a:xfrm>
        </p:spPr>
        <p:txBody>
          <a:bodyPr/>
          <a:lstStyle/>
          <a:p>
            <a:r>
              <a:rPr smtClean="0"/>
              <a:t>Challenges</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Arrow Connector 41"/>
          <p:cNvCxnSpPr/>
          <p:nvPr/>
        </p:nvCxnSpPr>
        <p:spPr>
          <a:xfrm rot="5400000" flipH="1" flipV="1">
            <a:off x="2608249" y="3392487"/>
            <a:ext cx="214314"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12" y="3286124"/>
            <a:ext cx="428628"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45" name="Picture 2" descr="O:\Mines Rescue\Southern\Administration\Photo's Steve\Picture 029.jpg"/>
          <p:cNvPicPr>
            <a:picLocks noChangeAspect="1" noChangeArrowheads="1"/>
          </p:cNvPicPr>
          <p:nvPr/>
        </p:nvPicPr>
        <p:blipFill>
          <a:blip r:embed="rId3" cstate="print"/>
          <a:srcRect/>
          <a:stretch>
            <a:fillRect/>
          </a:stretch>
        </p:blipFill>
        <p:spPr bwMode="auto">
          <a:xfrm>
            <a:off x="3428992" y="3143248"/>
            <a:ext cx="160737" cy="214315"/>
          </a:xfrm>
          <a:prstGeom prst="rect">
            <a:avLst/>
          </a:prstGeom>
          <a:noFill/>
        </p:spPr>
      </p:pic>
      <p:pic>
        <p:nvPicPr>
          <p:cNvPr id="46" name="Picture 2" descr="C:\Users\steve.tonegato.CSPL.000\Desktop\IMRC REPORT PRESENTATION\bag sampling.png"/>
          <p:cNvPicPr>
            <a:picLocks noChangeAspect="1" noChangeArrowheads="1"/>
          </p:cNvPicPr>
          <p:nvPr/>
        </p:nvPicPr>
        <p:blipFill>
          <a:blip r:embed="rId4" cstate="print"/>
          <a:srcRect/>
          <a:stretch>
            <a:fillRect/>
          </a:stretch>
        </p:blipFill>
        <p:spPr bwMode="auto">
          <a:xfrm>
            <a:off x="3286116" y="3143248"/>
            <a:ext cx="154818" cy="214314"/>
          </a:xfrm>
          <a:prstGeom prst="rect">
            <a:avLst/>
          </a:prstGeom>
          <a:noFill/>
        </p:spPr>
      </p:pic>
      <p:pic>
        <p:nvPicPr>
          <p:cNvPr id="53" name="Picture 3" descr="O:\Mines Rescue\Southern\Administration\Photo's Steve\Picture 021.jpg"/>
          <p:cNvPicPr>
            <a:picLocks noChangeAspect="1" noChangeArrowheads="1"/>
          </p:cNvPicPr>
          <p:nvPr/>
        </p:nvPicPr>
        <p:blipFill>
          <a:blip r:embed="rId5" cstate="print"/>
          <a:srcRect/>
          <a:stretch>
            <a:fillRect/>
          </a:stretch>
        </p:blipFill>
        <p:spPr bwMode="auto">
          <a:xfrm>
            <a:off x="3357554" y="3071810"/>
            <a:ext cx="190502" cy="142876"/>
          </a:xfrm>
          <a:prstGeom prst="rect">
            <a:avLst/>
          </a:prstGeom>
          <a:noFill/>
        </p:spPr>
      </p:pic>
      <p:pic>
        <p:nvPicPr>
          <p:cNvPr id="48" name="Picture 1" descr="O:\Mines Rescue\Southern\Administration\Photo's Steve\Picture 009.jpg"/>
          <p:cNvPicPr>
            <a:picLocks noChangeAspect="1" noChangeArrowheads="1"/>
          </p:cNvPicPr>
          <p:nvPr/>
        </p:nvPicPr>
        <p:blipFill>
          <a:blip r:embed="rId6" cstate="print"/>
          <a:srcRect/>
          <a:stretch>
            <a:fillRect/>
          </a:stretch>
        </p:blipFill>
        <p:spPr bwMode="auto">
          <a:xfrm>
            <a:off x="2952738" y="2428868"/>
            <a:ext cx="381003" cy="285752"/>
          </a:xfrm>
          <a:prstGeom prst="rect">
            <a:avLst/>
          </a:prstGeom>
          <a:noFill/>
        </p:spPr>
      </p:pic>
      <p:pic>
        <p:nvPicPr>
          <p:cNvPr id="51" name="Picture 3" descr="O:\Mines Rescue\Southern\Administration\Photo's Steve\Picture 021.jpg"/>
          <p:cNvPicPr>
            <a:picLocks noChangeAspect="1" noChangeArrowheads="1"/>
          </p:cNvPicPr>
          <p:nvPr/>
        </p:nvPicPr>
        <p:blipFill>
          <a:blip r:embed="rId7" cstate="print"/>
          <a:srcRect/>
          <a:stretch>
            <a:fillRect/>
          </a:stretch>
        </p:blipFill>
        <p:spPr bwMode="auto">
          <a:xfrm>
            <a:off x="3071802" y="3143248"/>
            <a:ext cx="295276" cy="221457"/>
          </a:xfrm>
          <a:prstGeom prst="rect">
            <a:avLst/>
          </a:prstGeom>
          <a:noFill/>
        </p:spPr>
      </p:pic>
      <p:pic>
        <p:nvPicPr>
          <p:cNvPr id="50" name="Picture 2" descr="C:\Users\steve.tonegato.CSPL.000\Desktop\IMRC REPORT PRESENTATION\bag sampling.png"/>
          <p:cNvPicPr>
            <a:picLocks noChangeAspect="1" noChangeArrowheads="1"/>
          </p:cNvPicPr>
          <p:nvPr/>
        </p:nvPicPr>
        <p:blipFill>
          <a:blip r:embed="rId4" cstate="print"/>
          <a:srcRect/>
          <a:stretch>
            <a:fillRect/>
          </a:stretch>
        </p:blipFill>
        <p:spPr bwMode="auto">
          <a:xfrm>
            <a:off x="3428992" y="3143248"/>
            <a:ext cx="154817" cy="214314"/>
          </a:xfrm>
          <a:prstGeom prst="rect">
            <a:avLst/>
          </a:prstGeom>
          <a:noFill/>
        </p:spPr>
      </p:pic>
      <p:pic>
        <p:nvPicPr>
          <p:cNvPr id="81" name="Picture 12" descr="O:\Mines Rescue\Southern\COMPETITIONS\INTERNATIONAL 2010\Photos\International Rescue Comp - UG pics\Picture 028.jpg"/>
          <p:cNvPicPr>
            <a:picLocks noChangeAspect="1" noChangeArrowheads="1"/>
          </p:cNvPicPr>
          <p:nvPr/>
        </p:nvPicPr>
        <p:blipFill>
          <a:blip r:embed="rId8" cstate="print"/>
          <a:srcRect/>
          <a:stretch>
            <a:fillRect/>
          </a:stretch>
        </p:blipFill>
        <p:spPr bwMode="auto">
          <a:xfrm>
            <a:off x="4071934" y="1785926"/>
            <a:ext cx="204822" cy="273096"/>
          </a:xfrm>
          <a:prstGeom prst="rect">
            <a:avLst/>
          </a:prstGeom>
          <a:noFill/>
        </p:spPr>
      </p:pic>
      <p:pic>
        <p:nvPicPr>
          <p:cNvPr id="79" name="Picture 8" descr="C:\Users\steve.tonegato.CSPL.000\Desktop\IMRC REPORT PRESENTATION\NRE ug photos\Picture 068.jpg"/>
          <p:cNvPicPr>
            <a:picLocks noChangeAspect="1" noChangeArrowheads="1"/>
          </p:cNvPicPr>
          <p:nvPr/>
        </p:nvPicPr>
        <p:blipFill>
          <a:blip r:embed="rId9" cstate="print"/>
          <a:srcRect/>
          <a:stretch>
            <a:fillRect/>
          </a:stretch>
        </p:blipFill>
        <p:spPr bwMode="auto">
          <a:xfrm>
            <a:off x="3428992" y="2571744"/>
            <a:ext cx="285752" cy="214314"/>
          </a:xfrm>
          <a:prstGeom prst="rect">
            <a:avLst/>
          </a:prstGeom>
          <a:noFill/>
        </p:spPr>
      </p:pic>
      <p:pic>
        <p:nvPicPr>
          <p:cNvPr id="80" name="Picture 7" descr="C:\Users\steve.tonegato.CSPL.000\Desktop\IMRC REPORT PRESENTATION\NRE ug photos\Picture 084.jpg"/>
          <p:cNvPicPr>
            <a:picLocks noChangeAspect="1" noChangeArrowheads="1"/>
          </p:cNvPicPr>
          <p:nvPr/>
        </p:nvPicPr>
        <p:blipFill>
          <a:blip r:embed="rId10" cstate="print"/>
          <a:srcRect/>
          <a:stretch>
            <a:fillRect/>
          </a:stretch>
        </p:blipFill>
        <p:spPr bwMode="auto">
          <a:xfrm>
            <a:off x="3714744" y="1928802"/>
            <a:ext cx="273053" cy="204790"/>
          </a:xfrm>
          <a:prstGeom prst="rect">
            <a:avLst/>
          </a:prstGeom>
          <a:noFill/>
        </p:spPr>
      </p:pic>
      <p:pic>
        <p:nvPicPr>
          <p:cNvPr id="85" name="Picture 4" descr="C:\Users\steve.tonegato.CSPL.000\Desktop\IMRC REPORT PRESENTATION\NRE ug photos\Picture 036.jpg"/>
          <p:cNvPicPr>
            <a:picLocks noChangeAspect="1" noChangeArrowheads="1"/>
          </p:cNvPicPr>
          <p:nvPr/>
        </p:nvPicPr>
        <p:blipFill>
          <a:blip r:embed="rId11" cstate="print"/>
          <a:srcRect/>
          <a:stretch>
            <a:fillRect/>
          </a:stretch>
        </p:blipFill>
        <p:spPr bwMode="auto">
          <a:xfrm>
            <a:off x="4286248" y="1571612"/>
            <a:ext cx="285752" cy="381003"/>
          </a:xfrm>
          <a:prstGeom prst="rect">
            <a:avLst/>
          </a:prstGeom>
          <a:noFill/>
        </p:spPr>
      </p:pic>
      <p:pic>
        <p:nvPicPr>
          <p:cNvPr id="86" name="Picture 5" descr="C:\Users\steve.tonegato.CSPL.000\Desktop\IMRC REPORT PRESENTATION\NRE ug photos\Picture 085.jpg"/>
          <p:cNvPicPr>
            <a:picLocks noChangeAspect="1" noChangeArrowheads="1"/>
          </p:cNvPicPr>
          <p:nvPr/>
        </p:nvPicPr>
        <p:blipFill>
          <a:blip r:embed="rId12" cstate="print"/>
          <a:srcRect/>
          <a:stretch>
            <a:fillRect/>
          </a:stretch>
        </p:blipFill>
        <p:spPr bwMode="auto">
          <a:xfrm>
            <a:off x="4643438" y="1500174"/>
            <a:ext cx="381003" cy="285752"/>
          </a:xfrm>
          <a:prstGeom prst="rect">
            <a:avLst/>
          </a:prstGeom>
          <a:noFill/>
        </p:spPr>
      </p:pic>
      <p:sp>
        <p:nvSpPr>
          <p:cNvPr id="4" name="Text Placeholder 1"/>
          <p:cNvSpPr>
            <a:spLocks noGrp="1"/>
          </p:cNvSpPr>
          <p:nvPr>
            <p:ph type="body" sz="quarter" idx="10"/>
          </p:nvPr>
        </p:nvSpPr>
        <p:spPr>
          <a:xfrm>
            <a:off x="428596" y="214290"/>
            <a:ext cx="4714875" cy="500066"/>
          </a:xfrm>
        </p:spPr>
        <p:txBody>
          <a:bodyPr/>
          <a:lstStyle/>
          <a:p>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13" cstate="print"/>
          <a:srcRect/>
          <a:stretch>
            <a:fillRect/>
          </a:stretch>
        </p:blipFill>
        <p:spPr bwMode="auto">
          <a:xfrm>
            <a:off x="0" y="0"/>
            <a:ext cx="9092798" cy="6858000"/>
          </a:xfrm>
          <a:prstGeom prst="rect">
            <a:avLst/>
          </a:prstGeom>
          <a:noFill/>
        </p:spPr>
      </p:pic>
      <p:pic>
        <p:nvPicPr>
          <p:cNvPr id="9" name="Picture 3" descr="C:\Users\steve.tonegato.CSPL.000\Desktop\IMRC REPORT PRESENTATION\NRE ug photos\IMG_9076.jpg"/>
          <p:cNvPicPr>
            <a:picLocks noChangeAspect="1" noChangeArrowheads="1"/>
          </p:cNvPicPr>
          <p:nvPr/>
        </p:nvPicPr>
        <p:blipFill>
          <a:blip r:embed="rId14" cstate="print"/>
          <a:srcRect/>
          <a:stretch>
            <a:fillRect/>
          </a:stretch>
        </p:blipFill>
        <p:spPr bwMode="auto">
          <a:xfrm>
            <a:off x="142844" y="3357562"/>
            <a:ext cx="321504" cy="214314"/>
          </a:xfrm>
          <a:prstGeom prst="rect">
            <a:avLst/>
          </a:prstGeom>
          <a:noFill/>
        </p:spPr>
      </p:pic>
      <p:pic>
        <p:nvPicPr>
          <p:cNvPr id="10" name="Picture 5" descr="C:\Users\steve.tonegato.CSPL.000\Desktop\IMRC REPORT PRESENTATION\NRE ug photos\IMG_9092.jpg"/>
          <p:cNvPicPr>
            <a:picLocks noChangeAspect="1" noChangeArrowheads="1"/>
          </p:cNvPicPr>
          <p:nvPr/>
        </p:nvPicPr>
        <p:blipFill>
          <a:blip r:embed="rId15" cstate="print"/>
          <a:srcRect/>
          <a:stretch>
            <a:fillRect/>
          </a:stretch>
        </p:blipFill>
        <p:spPr bwMode="auto">
          <a:xfrm>
            <a:off x="142844" y="3071810"/>
            <a:ext cx="321298" cy="214314"/>
          </a:xfrm>
          <a:prstGeom prst="rect">
            <a:avLst/>
          </a:prstGeom>
          <a:noFill/>
        </p:spPr>
      </p:pic>
      <p:pic>
        <p:nvPicPr>
          <p:cNvPr id="11" name="Picture 2" descr="C:\Users\steve.tonegato.CSPL.000\Desktop\IMRC REPORT PRESENTATION\NRE ug photos\IMG_9100.jpg"/>
          <p:cNvPicPr>
            <a:picLocks noChangeAspect="1" noChangeArrowheads="1"/>
          </p:cNvPicPr>
          <p:nvPr/>
        </p:nvPicPr>
        <p:blipFill>
          <a:blip r:embed="rId16" cstate="print"/>
          <a:srcRect/>
          <a:stretch>
            <a:fillRect/>
          </a:stretch>
        </p:blipFill>
        <p:spPr bwMode="auto">
          <a:xfrm>
            <a:off x="571471" y="3071810"/>
            <a:ext cx="321455" cy="214314"/>
          </a:xfrm>
          <a:prstGeom prst="rect">
            <a:avLst/>
          </a:prstGeom>
          <a:noFill/>
        </p:spPr>
      </p:pic>
      <p:pic>
        <p:nvPicPr>
          <p:cNvPr id="5127" name="Picture 7" descr="O:\Mines Rescue\Southern\COMPETITIONS\INTERNATIONAL 2010\Photos\Professional Photos\IMG_9110.jpg"/>
          <p:cNvPicPr>
            <a:picLocks noChangeAspect="1" noChangeArrowheads="1"/>
          </p:cNvPicPr>
          <p:nvPr/>
        </p:nvPicPr>
        <p:blipFill>
          <a:blip r:embed="rId17" cstate="print"/>
          <a:srcRect/>
          <a:stretch>
            <a:fillRect/>
          </a:stretch>
        </p:blipFill>
        <p:spPr bwMode="auto">
          <a:xfrm>
            <a:off x="1142976" y="3357562"/>
            <a:ext cx="285752" cy="190510"/>
          </a:xfrm>
          <a:prstGeom prst="rect">
            <a:avLst/>
          </a:prstGeom>
          <a:noFill/>
        </p:spPr>
      </p:pic>
      <p:cxnSp>
        <p:nvCxnSpPr>
          <p:cNvPr id="14" name="Straight Arrow Connector 13"/>
          <p:cNvCxnSpPr/>
          <p:nvPr/>
        </p:nvCxnSpPr>
        <p:spPr>
          <a:xfrm>
            <a:off x="1571604" y="3500438"/>
            <a:ext cx="85725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298" y="3500438"/>
            <a:ext cx="500066"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298" y="3786190"/>
            <a:ext cx="571504" cy="1904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12" y="4071942"/>
            <a:ext cx="35719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18" cstate="print"/>
          <a:srcRect/>
          <a:stretch>
            <a:fillRect/>
          </a:stretch>
        </p:blipFill>
        <p:spPr bwMode="auto">
          <a:xfrm flipH="1">
            <a:off x="3071802" y="3857628"/>
            <a:ext cx="214314" cy="308729"/>
          </a:xfrm>
          <a:prstGeom prst="rect">
            <a:avLst/>
          </a:prstGeom>
          <a:noFill/>
        </p:spPr>
      </p:pic>
      <p:pic>
        <p:nvPicPr>
          <p:cNvPr id="37" name="Picture 8" descr="O:\Mines Rescue\Southern\COMPETITIONS\Comp 2009\August\Photo's Comp\100_0387.JPG"/>
          <p:cNvPicPr>
            <a:picLocks noChangeAspect="1" noChangeArrowheads="1"/>
          </p:cNvPicPr>
          <p:nvPr/>
        </p:nvPicPr>
        <p:blipFill>
          <a:blip r:embed="rId19" cstate="print"/>
          <a:srcRect/>
          <a:stretch>
            <a:fillRect/>
          </a:stretch>
        </p:blipFill>
        <p:spPr bwMode="auto">
          <a:xfrm>
            <a:off x="1714480" y="3429000"/>
            <a:ext cx="223838" cy="298451"/>
          </a:xfrm>
          <a:prstGeom prst="rect">
            <a:avLst/>
          </a:prstGeom>
          <a:noFill/>
        </p:spPr>
      </p:pic>
      <p:pic>
        <p:nvPicPr>
          <p:cNvPr id="38" name="Picture 4" descr="O:\Mines Rescue\Southern\COMPETITIONS\Comp 2010\August\Photo's\Overseas Disk\P8270115.JPG"/>
          <p:cNvPicPr>
            <a:picLocks noChangeAspect="1" noChangeArrowheads="1"/>
          </p:cNvPicPr>
          <p:nvPr/>
        </p:nvPicPr>
        <p:blipFill>
          <a:blip r:embed="rId20" cstate="print"/>
          <a:srcRect/>
          <a:stretch>
            <a:fillRect/>
          </a:stretch>
        </p:blipFill>
        <p:spPr bwMode="auto">
          <a:xfrm>
            <a:off x="2285984" y="3429000"/>
            <a:ext cx="393701" cy="295276"/>
          </a:xfrm>
          <a:prstGeom prst="rect">
            <a:avLst/>
          </a:prstGeom>
          <a:noFill/>
        </p:spPr>
      </p:pic>
      <p:pic>
        <p:nvPicPr>
          <p:cNvPr id="39" name="Picture 9" descr="O:\Mines Rescue\Southern\NEW STATION EVERYTHING\photo's\Professional photos July 2008\_R1M2117.JPG"/>
          <p:cNvPicPr>
            <a:picLocks noChangeAspect="1" noChangeArrowheads="1"/>
          </p:cNvPicPr>
          <p:nvPr/>
        </p:nvPicPr>
        <p:blipFill>
          <a:blip r:embed="rId21" cstate="print"/>
          <a:srcRect/>
          <a:stretch>
            <a:fillRect/>
          </a:stretch>
        </p:blipFill>
        <p:spPr bwMode="auto">
          <a:xfrm>
            <a:off x="2786050" y="3643314"/>
            <a:ext cx="204790" cy="307185"/>
          </a:xfrm>
          <a:prstGeom prst="rect">
            <a:avLst/>
          </a:prstGeom>
          <a:noFill/>
        </p:spPr>
      </p:pic>
      <p:pic>
        <p:nvPicPr>
          <p:cNvPr id="40" name="Picture 7" descr="O:\Mines Rescue\Southern\COMPETITIONS\Comp 2009\August\Photo's Comp\100_0392.JPG"/>
          <p:cNvPicPr>
            <a:picLocks noChangeAspect="1" noChangeArrowheads="1"/>
          </p:cNvPicPr>
          <p:nvPr/>
        </p:nvPicPr>
        <p:blipFill>
          <a:blip r:embed="rId22" cstate="print"/>
          <a:srcRect/>
          <a:stretch>
            <a:fillRect/>
          </a:stretch>
        </p:blipFill>
        <p:spPr bwMode="auto">
          <a:xfrm>
            <a:off x="3214678" y="3714752"/>
            <a:ext cx="273053" cy="204790"/>
          </a:xfrm>
          <a:prstGeom prst="rect">
            <a:avLst/>
          </a:prstGeom>
          <a:noFill/>
        </p:spPr>
      </p:pic>
      <p:pic>
        <p:nvPicPr>
          <p:cNvPr id="41" name="Picture 7" descr="O:\Mines Rescue\Southern\COMPETITIONS\Comp 2009\August\Photo's Comp\100_0392.JPG"/>
          <p:cNvPicPr>
            <a:picLocks noChangeAspect="1" noChangeArrowheads="1"/>
          </p:cNvPicPr>
          <p:nvPr/>
        </p:nvPicPr>
        <p:blipFill>
          <a:blip r:embed="rId23" cstate="print"/>
          <a:srcRect/>
          <a:stretch>
            <a:fillRect/>
          </a:stretch>
        </p:blipFill>
        <p:spPr bwMode="auto">
          <a:xfrm>
            <a:off x="3214678" y="4000504"/>
            <a:ext cx="266704" cy="200028"/>
          </a:xfrm>
          <a:prstGeom prst="rect">
            <a:avLst/>
          </a:prstGeom>
          <a:noFill/>
        </p:spPr>
      </p:pic>
      <p:pic>
        <p:nvPicPr>
          <p:cNvPr id="43" name="Picture 10" descr="C:\Users\steve.tonegato.CSPL.000\Desktop\IMRC REPORT PRESENTATION\timber chock.png"/>
          <p:cNvPicPr>
            <a:picLocks noChangeAspect="1" noChangeArrowheads="1"/>
          </p:cNvPicPr>
          <p:nvPr/>
        </p:nvPicPr>
        <p:blipFill>
          <a:blip r:embed="rId24" cstate="print"/>
          <a:srcRect/>
          <a:stretch>
            <a:fillRect/>
          </a:stretch>
        </p:blipFill>
        <p:spPr bwMode="auto">
          <a:xfrm>
            <a:off x="2928926" y="4000504"/>
            <a:ext cx="231966" cy="204790"/>
          </a:xfrm>
          <a:prstGeom prst="rect">
            <a:avLst/>
          </a:prstGeom>
          <a:noFill/>
        </p:spPr>
      </p:pic>
      <p:pic>
        <p:nvPicPr>
          <p:cNvPr id="75" name="Picture 9" descr="O:\Mines Rescue\Southern\NEW STATION EVERYTHING\photo's\Professional photos July 2008\_R1M2117.JPG"/>
          <p:cNvPicPr>
            <a:picLocks noChangeAspect="1" noChangeArrowheads="1"/>
          </p:cNvPicPr>
          <p:nvPr/>
        </p:nvPicPr>
        <p:blipFill>
          <a:blip r:embed="rId25" cstate="print"/>
          <a:srcRect/>
          <a:stretch>
            <a:fillRect/>
          </a:stretch>
        </p:blipFill>
        <p:spPr bwMode="auto">
          <a:xfrm>
            <a:off x="3071802" y="3429000"/>
            <a:ext cx="214314" cy="321471"/>
          </a:xfrm>
          <a:prstGeom prst="rect">
            <a:avLst/>
          </a:prstGeom>
          <a:noFill/>
        </p:spPr>
      </p:pic>
      <p:cxnSp>
        <p:nvCxnSpPr>
          <p:cNvPr id="31" name="Straight Arrow Connector 30"/>
          <p:cNvCxnSpPr/>
          <p:nvPr/>
        </p:nvCxnSpPr>
        <p:spPr>
          <a:xfrm>
            <a:off x="3286116" y="300037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2" name="Straight Arrow Connector 31"/>
          <p:cNvCxnSpPr/>
          <p:nvPr/>
        </p:nvCxnSpPr>
        <p:spPr>
          <a:xfrm flipV="1">
            <a:off x="3357554" y="2071678"/>
            <a:ext cx="428628" cy="1428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29786" y="2856702"/>
            <a:ext cx="285752"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54" y="3157534"/>
            <a:ext cx="315118" cy="79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9" name="Straight Arrow Connector 48"/>
          <p:cNvCxnSpPr/>
          <p:nvPr/>
        </p:nvCxnSpPr>
        <p:spPr>
          <a:xfrm rot="16200000" flipV="1">
            <a:off x="3321835" y="2464587"/>
            <a:ext cx="357190" cy="14287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2" name="Straight Arrow Connector 51"/>
          <p:cNvCxnSpPr/>
          <p:nvPr/>
        </p:nvCxnSpPr>
        <p:spPr>
          <a:xfrm rot="16200000" flipV="1">
            <a:off x="3321835" y="2250273"/>
            <a:ext cx="142876" cy="7143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7172" name="Picture 4" descr="C:\Users\steve.tonegato.CSPL.000\Desktop\IMRC REPORT PRESENTATION\NRE ug photos\Picture 036.jpg"/>
          <p:cNvPicPr>
            <a:picLocks noChangeAspect="1" noChangeArrowheads="1"/>
          </p:cNvPicPr>
          <p:nvPr/>
        </p:nvPicPr>
        <p:blipFill>
          <a:blip r:embed="rId26" cstate="print"/>
          <a:srcRect/>
          <a:stretch>
            <a:fillRect/>
          </a:stretch>
        </p:blipFill>
        <p:spPr bwMode="auto">
          <a:xfrm>
            <a:off x="0" y="357166"/>
            <a:ext cx="4875623" cy="6500834"/>
          </a:xfrm>
          <a:prstGeom prst="rect">
            <a:avLst/>
          </a:prstGeom>
          <a:noFill/>
        </p:spPr>
      </p:pic>
      <p:pic>
        <p:nvPicPr>
          <p:cNvPr id="7173" name="Picture 5" descr="C:\Users\steve.tonegato.CSPL.000\Desktop\IMRC REPORT PRESENTATION\NRE ug photos\Picture 085.jpg"/>
          <p:cNvPicPr>
            <a:picLocks noChangeAspect="1" noChangeArrowheads="1"/>
          </p:cNvPicPr>
          <p:nvPr/>
        </p:nvPicPr>
        <p:blipFill>
          <a:blip r:embed="rId27" cstate="print"/>
          <a:srcRect/>
          <a:stretch>
            <a:fillRect/>
          </a:stretch>
        </p:blipFill>
        <p:spPr bwMode="auto">
          <a:xfrm>
            <a:off x="3714744" y="2946795"/>
            <a:ext cx="5214942" cy="3911205"/>
          </a:xfrm>
          <a:prstGeom prst="rect">
            <a:avLst/>
          </a:prstGeom>
          <a:noFill/>
        </p:spPr>
      </p:pic>
      <p:pic>
        <p:nvPicPr>
          <p:cNvPr id="7175" name="Picture 7" descr="C:\Users\steve.tonegato.CSPL.000\Desktop\IMRC REPORT PRESENTATION\NRE ug photos\Picture 084.jpg"/>
          <p:cNvPicPr>
            <a:picLocks noChangeAspect="1" noChangeArrowheads="1"/>
          </p:cNvPicPr>
          <p:nvPr/>
        </p:nvPicPr>
        <p:blipFill>
          <a:blip r:embed="rId28" cstate="print"/>
          <a:srcRect/>
          <a:stretch>
            <a:fillRect/>
          </a:stretch>
        </p:blipFill>
        <p:spPr bwMode="auto">
          <a:xfrm>
            <a:off x="214282" y="714356"/>
            <a:ext cx="7524835" cy="5643625"/>
          </a:xfrm>
          <a:prstGeom prst="rect">
            <a:avLst/>
          </a:prstGeom>
          <a:noFill/>
        </p:spPr>
      </p:pic>
      <p:pic>
        <p:nvPicPr>
          <p:cNvPr id="47" name="Picture 1" descr="O:\Mines Rescue\Southern\Administration\Photo's Steve\Picture 009.jpg"/>
          <p:cNvPicPr>
            <a:picLocks noChangeAspect="1" noChangeArrowheads="1"/>
          </p:cNvPicPr>
          <p:nvPr/>
        </p:nvPicPr>
        <p:blipFill>
          <a:blip r:embed="rId29" cstate="print"/>
          <a:srcRect/>
          <a:stretch>
            <a:fillRect/>
          </a:stretch>
        </p:blipFill>
        <p:spPr bwMode="auto">
          <a:xfrm>
            <a:off x="5357818" y="285728"/>
            <a:ext cx="3524276" cy="2643206"/>
          </a:xfrm>
          <a:prstGeom prst="rect">
            <a:avLst/>
          </a:prstGeom>
          <a:noFill/>
        </p:spPr>
      </p:pic>
      <p:pic>
        <p:nvPicPr>
          <p:cNvPr id="54" name="Picture 12" descr="O:\Mines Rescue\Southern\COMPETITIONS\INTERNATIONAL 2010\Photos\International Rescue Comp - UG pics\Picture 028.jpg"/>
          <p:cNvPicPr>
            <a:picLocks noChangeAspect="1" noChangeArrowheads="1"/>
          </p:cNvPicPr>
          <p:nvPr/>
        </p:nvPicPr>
        <p:blipFill>
          <a:blip r:embed="rId30" cstate="print"/>
          <a:srcRect/>
          <a:stretch>
            <a:fillRect/>
          </a:stretch>
        </p:blipFill>
        <p:spPr bwMode="auto">
          <a:xfrm>
            <a:off x="4161220" y="214290"/>
            <a:ext cx="4982780" cy="6643710"/>
          </a:xfrm>
          <a:prstGeom prst="rect">
            <a:avLst/>
          </a:prstGeom>
          <a:noFill/>
        </p:spPr>
      </p:pic>
      <p:pic>
        <p:nvPicPr>
          <p:cNvPr id="55" name="Picture 9" descr="C:\Users\steve.tonegato.CSPL.000\Desktop\IMRC REPORT PRESENTATION\NRE ug photos\Picture 041.jpg"/>
          <p:cNvPicPr>
            <a:picLocks noChangeAspect="1" noChangeArrowheads="1"/>
          </p:cNvPicPr>
          <p:nvPr/>
        </p:nvPicPr>
        <p:blipFill>
          <a:blip r:embed="rId31" cstate="print"/>
          <a:srcRect/>
          <a:stretch>
            <a:fillRect/>
          </a:stretch>
        </p:blipFill>
        <p:spPr bwMode="auto">
          <a:xfrm>
            <a:off x="214282" y="428604"/>
            <a:ext cx="8382062" cy="6286544"/>
          </a:xfrm>
          <a:prstGeom prst="rect">
            <a:avLst/>
          </a:prstGeom>
          <a:noFill/>
        </p:spPr>
      </p:pic>
      <p:pic>
        <p:nvPicPr>
          <p:cNvPr id="56" name="Picture 10" descr="C:\Users\steve.tonegato.CSPL.000\Desktop\IMRC REPORT PRESENTATION\NRE ug photos\Picture 042.jpg"/>
          <p:cNvPicPr>
            <a:picLocks noChangeAspect="1" noChangeArrowheads="1"/>
          </p:cNvPicPr>
          <p:nvPr/>
        </p:nvPicPr>
        <p:blipFill>
          <a:blip r:embed="rId32" cstate="print"/>
          <a:srcRect/>
          <a:stretch>
            <a:fillRect/>
          </a:stretch>
        </p:blipFill>
        <p:spPr bwMode="auto">
          <a:xfrm>
            <a:off x="357158" y="642894"/>
            <a:ext cx="8286809" cy="6215106"/>
          </a:xfrm>
          <a:prstGeom prst="rect">
            <a:avLst/>
          </a:prstGeom>
          <a:noFill/>
        </p:spPr>
      </p:pic>
      <p:pic>
        <p:nvPicPr>
          <p:cNvPr id="57" name="Picture 13" descr="O:\Mines Rescue\Southern\COMPETITIONS\INTERNATIONAL 2010\Photos\International Rescue Comp - UG pics\Picture 020.jpg"/>
          <p:cNvPicPr>
            <a:picLocks noChangeAspect="1" noChangeArrowheads="1"/>
          </p:cNvPicPr>
          <p:nvPr/>
        </p:nvPicPr>
        <p:blipFill>
          <a:blip r:embed="rId33" cstate="print"/>
          <a:srcRect/>
          <a:stretch>
            <a:fillRect/>
          </a:stretch>
        </p:blipFill>
        <p:spPr bwMode="auto">
          <a:xfrm>
            <a:off x="1571604" y="-1000156"/>
            <a:ext cx="6143668" cy="8191559"/>
          </a:xfrm>
          <a:prstGeom prst="rect">
            <a:avLst/>
          </a:prstGeom>
          <a:noFill/>
        </p:spPr>
      </p:pic>
      <p:pic>
        <p:nvPicPr>
          <p:cNvPr id="59" name="Picture 11" descr="C:\Users\steve.tonegato.CSPL.000\Desktop\IMRC REPORT PRESENTATION\NRE ug photos\Picture 062.jpg"/>
          <p:cNvPicPr>
            <a:picLocks noChangeAspect="1" noChangeArrowheads="1"/>
          </p:cNvPicPr>
          <p:nvPr/>
        </p:nvPicPr>
        <p:blipFill>
          <a:blip r:embed="rId34" cstate="print"/>
          <a:srcRect/>
          <a:stretch>
            <a:fillRect/>
          </a:stretch>
        </p:blipFill>
        <p:spPr bwMode="auto">
          <a:xfrm>
            <a:off x="1785918" y="0"/>
            <a:ext cx="5143502"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dissolv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7175"/>
                                        </p:tgtEl>
                                      </p:cBhvr>
                                    </p:animEffect>
                                    <p:set>
                                      <p:cBhvr>
                                        <p:cTn id="12" dur="1" fill="hold">
                                          <p:stCondLst>
                                            <p:cond delay="499"/>
                                          </p:stCondLst>
                                        </p:cTn>
                                        <p:tgtEl>
                                          <p:spTgt spid="7175"/>
                                        </p:tgtEl>
                                        <p:attrNameLst>
                                          <p:attrName>style.visibility</p:attrName>
                                        </p:attrNameLst>
                                      </p:cBhvr>
                                      <p:to>
                                        <p:strVal val="hidden"/>
                                      </p:to>
                                    </p:set>
                                  </p:childTnLst>
                                </p:cTn>
                              </p:par>
                              <p:par>
                                <p:cTn id="13" presetID="9" presetClass="exit" presetSubtype="0" fill="hold" nodeType="withEffect">
                                  <p:stCondLst>
                                    <p:cond delay="0"/>
                                  </p:stCondLst>
                                  <p:childTnLst>
                                    <p:animEffect transition="out" filter="dissolve">
                                      <p:cBhvr>
                                        <p:cTn id="14" dur="500"/>
                                        <p:tgtEl>
                                          <p:spTgt spid="54"/>
                                        </p:tgtEl>
                                      </p:cBhvr>
                                    </p:animEffect>
                                    <p:set>
                                      <p:cBhvr>
                                        <p:cTn id="15" dur="1" fill="hold">
                                          <p:stCondLst>
                                            <p:cond delay="499"/>
                                          </p:stCondLst>
                                        </p:cTn>
                                        <p:tgtEl>
                                          <p:spTgt spid="54"/>
                                        </p:tgtEl>
                                        <p:attrNameLst>
                                          <p:attrName>style.visibility</p:attrName>
                                        </p:attrNameLst>
                                      </p:cBhvr>
                                      <p:to>
                                        <p:strVal val="hidden"/>
                                      </p:to>
                                    </p:set>
                                  </p:childTnLst>
                                </p:cTn>
                              </p:par>
                              <p:par>
                                <p:cTn id="16" presetID="9" presetClass="entr" presetSubtype="0" fill="hold" nodeType="withEffect">
                                  <p:stCondLst>
                                    <p:cond delay="0"/>
                                  </p:stCondLst>
                                  <p:childTnLst>
                                    <p:set>
                                      <p:cBhvr>
                                        <p:cTn id="17" dur="1" fill="hold">
                                          <p:stCondLst>
                                            <p:cond delay="0"/>
                                          </p:stCondLst>
                                        </p:cTn>
                                        <p:tgtEl>
                                          <p:spTgt spid="7173"/>
                                        </p:tgtEl>
                                        <p:attrNameLst>
                                          <p:attrName>style.visibility</p:attrName>
                                        </p:attrNameLst>
                                      </p:cBhvr>
                                      <p:to>
                                        <p:strVal val="visible"/>
                                      </p:to>
                                    </p:set>
                                    <p:animEffect transition="in" filter="dissolve">
                                      <p:cBhvr>
                                        <p:cTn id="18" dur="500"/>
                                        <p:tgtEl>
                                          <p:spTgt spid="7173"/>
                                        </p:tgtEl>
                                      </p:cBhvr>
                                    </p:animEffect>
                                  </p:childTnLst>
                                </p:cTn>
                              </p:par>
                              <p:par>
                                <p:cTn id="19" presetID="9" presetClass="entr" presetSubtype="0" fill="hold" nodeType="withEffect">
                                  <p:stCondLst>
                                    <p:cond delay="0"/>
                                  </p:stCondLst>
                                  <p:childTnLst>
                                    <p:set>
                                      <p:cBhvr>
                                        <p:cTn id="20" dur="1" fill="hold">
                                          <p:stCondLst>
                                            <p:cond delay="0"/>
                                          </p:stCondLst>
                                        </p:cTn>
                                        <p:tgtEl>
                                          <p:spTgt spid="7172"/>
                                        </p:tgtEl>
                                        <p:attrNameLst>
                                          <p:attrName>style.visibility</p:attrName>
                                        </p:attrNameLst>
                                      </p:cBhvr>
                                      <p:to>
                                        <p:strVal val="visible"/>
                                      </p:to>
                                    </p:set>
                                    <p:animEffect transition="in" filter="dissolve">
                                      <p:cBhvr>
                                        <p:cTn id="21" dur="500"/>
                                        <p:tgtEl>
                                          <p:spTgt spid="7172"/>
                                        </p:tgtEl>
                                      </p:cBhvr>
                                    </p:animEffect>
                                  </p:childTnLst>
                                </p:cTn>
                              </p:par>
                              <p:par>
                                <p:cTn id="22" presetID="9" presetClass="entr" presetSubtype="0"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dissolve">
                                      <p:cBhvr>
                                        <p:cTn id="24" dur="500"/>
                                        <p:tgtEl>
                                          <p:spTgt spid="47"/>
                                        </p:tgtEl>
                                      </p:cBhvr>
                                    </p:animEffect>
                                  </p:childTnLst>
                                </p:cTn>
                              </p:par>
                              <p:par>
                                <p:cTn id="25" presetID="9" presetClass="exit" presetSubtype="0" fill="hold" nodeType="withEffect">
                                  <p:stCondLst>
                                    <p:cond delay="0"/>
                                  </p:stCondLst>
                                  <p:childTnLst>
                                    <p:animEffect transition="out" filter="dissolve">
                                      <p:cBhvr>
                                        <p:cTn id="26" dur="500"/>
                                        <p:tgtEl>
                                          <p:spTgt spid="54"/>
                                        </p:tgtEl>
                                      </p:cBhvr>
                                    </p:animEffect>
                                    <p:set>
                                      <p:cBhvr>
                                        <p:cTn id="27" dur="1" fill="hold">
                                          <p:stCondLst>
                                            <p:cond delay="499"/>
                                          </p:stCondLst>
                                        </p:cTn>
                                        <p:tgtEl>
                                          <p:spTgt spid="5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nodeType="clickEffect">
                                  <p:stCondLst>
                                    <p:cond delay="0"/>
                                  </p:stCondLst>
                                  <p:childTnLst>
                                    <p:animEffect transition="out" filter="dissolve">
                                      <p:cBhvr>
                                        <p:cTn id="31" dur="500"/>
                                        <p:tgtEl>
                                          <p:spTgt spid="47"/>
                                        </p:tgtEl>
                                      </p:cBhvr>
                                    </p:animEffect>
                                    <p:set>
                                      <p:cBhvr>
                                        <p:cTn id="32" dur="1" fill="hold">
                                          <p:stCondLst>
                                            <p:cond delay="499"/>
                                          </p:stCondLst>
                                        </p:cTn>
                                        <p:tgtEl>
                                          <p:spTgt spid="47"/>
                                        </p:tgtEl>
                                        <p:attrNameLst>
                                          <p:attrName>style.visibility</p:attrName>
                                        </p:attrNameLst>
                                      </p:cBhvr>
                                      <p:to>
                                        <p:strVal val="hidden"/>
                                      </p:to>
                                    </p:set>
                                  </p:childTnLst>
                                </p:cTn>
                              </p:par>
                              <p:par>
                                <p:cTn id="33" presetID="9" presetClass="exit" presetSubtype="0" fill="hold" nodeType="withEffect">
                                  <p:stCondLst>
                                    <p:cond delay="0"/>
                                  </p:stCondLst>
                                  <p:childTnLst>
                                    <p:animEffect transition="out" filter="dissolve">
                                      <p:cBhvr>
                                        <p:cTn id="34" dur="500"/>
                                        <p:tgtEl>
                                          <p:spTgt spid="7172"/>
                                        </p:tgtEl>
                                      </p:cBhvr>
                                    </p:animEffect>
                                    <p:set>
                                      <p:cBhvr>
                                        <p:cTn id="35" dur="1" fill="hold">
                                          <p:stCondLst>
                                            <p:cond delay="499"/>
                                          </p:stCondLst>
                                        </p:cTn>
                                        <p:tgtEl>
                                          <p:spTgt spid="7172"/>
                                        </p:tgtEl>
                                        <p:attrNameLst>
                                          <p:attrName>style.visibility</p:attrName>
                                        </p:attrNameLst>
                                      </p:cBhvr>
                                      <p:to>
                                        <p:strVal val="hidden"/>
                                      </p:to>
                                    </p:set>
                                  </p:childTnLst>
                                </p:cTn>
                              </p:par>
                              <p:par>
                                <p:cTn id="36" presetID="9" presetClass="exit" presetSubtype="0" fill="hold" nodeType="withEffect">
                                  <p:stCondLst>
                                    <p:cond delay="0"/>
                                  </p:stCondLst>
                                  <p:childTnLst>
                                    <p:animEffect transition="out" filter="dissolve">
                                      <p:cBhvr>
                                        <p:cTn id="37" dur="500"/>
                                        <p:tgtEl>
                                          <p:spTgt spid="7173"/>
                                        </p:tgtEl>
                                      </p:cBhvr>
                                    </p:animEffect>
                                    <p:set>
                                      <p:cBhvr>
                                        <p:cTn id="38" dur="1" fill="hold">
                                          <p:stCondLst>
                                            <p:cond delay="499"/>
                                          </p:stCondLst>
                                        </p:cTn>
                                        <p:tgtEl>
                                          <p:spTgt spid="7173"/>
                                        </p:tgtEl>
                                        <p:attrNameLst>
                                          <p:attrName>style.visibility</p:attrName>
                                        </p:attrNameLst>
                                      </p:cBhvr>
                                      <p:to>
                                        <p:strVal val="hidden"/>
                                      </p:to>
                                    </p:set>
                                  </p:childTnLst>
                                </p:cTn>
                              </p:par>
                              <p:par>
                                <p:cTn id="39" presetID="9" presetClass="entr" presetSubtype="0"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dissolve">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xit" presetSubtype="0" fill="hold" nodeType="clickEffect">
                                  <p:stCondLst>
                                    <p:cond delay="0"/>
                                  </p:stCondLst>
                                  <p:childTnLst>
                                    <p:animEffect transition="out" filter="dissolve">
                                      <p:cBhvr>
                                        <p:cTn id="45" dur="500"/>
                                        <p:tgtEl>
                                          <p:spTgt spid="55"/>
                                        </p:tgtEl>
                                      </p:cBhvr>
                                    </p:animEffect>
                                    <p:set>
                                      <p:cBhvr>
                                        <p:cTn id="46" dur="1" fill="hold">
                                          <p:stCondLst>
                                            <p:cond delay="499"/>
                                          </p:stCondLst>
                                        </p:cTn>
                                        <p:tgtEl>
                                          <p:spTgt spid="55"/>
                                        </p:tgtEl>
                                        <p:attrNameLst>
                                          <p:attrName>style.visibility</p:attrName>
                                        </p:attrNameLst>
                                      </p:cBhvr>
                                      <p:to>
                                        <p:strVal val="hidden"/>
                                      </p:to>
                                    </p:set>
                                  </p:childTnLst>
                                </p:cTn>
                              </p:par>
                              <p:par>
                                <p:cTn id="47" presetID="9" presetClass="entr" presetSubtype="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dissolv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xit" presetSubtype="0" fill="hold" nodeType="clickEffect">
                                  <p:stCondLst>
                                    <p:cond delay="0"/>
                                  </p:stCondLst>
                                  <p:childTnLst>
                                    <p:animEffect transition="out" filter="dissolve">
                                      <p:cBhvr>
                                        <p:cTn id="53" dur="500"/>
                                        <p:tgtEl>
                                          <p:spTgt spid="56"/>
                                        </p:tgtEl>
                                      </p:cBhvr>
                                    </p:animEffect>
                                    <p:set>
                                      <p:cBhvr>
                                        <p:cTn id="54" dur="1" fill="hold">
                                          <p:stCondLst>
                                            <p:cond delay="499"/>
                                          </p:stCondLst>
                                        </p:cTn>
                                        <p:tgtEl>
                                          <p:spTgt spid="56"/>
                                        </p:tgtEl>
                                        <p:attrNameLst>
                                          <p:attrName>style.visibility</p:attrName>
                                        </p:attrNameLst>
                                      </p:cBhvr>
                                      <p:to>
                                        <p:strVal val="hidden"/>
                                      </p:to>
                                    </p:set>
                                  </p:childTnLst>
                                </p:cTn>
                              </p:par>
                              <p:par>
                                <p:cTn id="55" presetID="9" presetClass="entr" presetSubtype="0" fill="hold"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dissolve">
                                      <p:cBhvr>
                                        <p:cTn id="57" dur="500"/>
                                        <p:tgtEl>
                                          <p:spTgt spid="5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nodeType="clickEffect">
                                  <p:stCondLst>
                                    <p:cond delay="0"/>
                                  </p:stCondLst>
                                  <p:childTnLst>
                                    <p:animEffect transition="out" filter="dissolve">
                                      <p:cBhvr>
                                        <p:cTn id="61" dur="500"/>
                                        <p:tgtEl>
                                          <p:spTgt spid="57"/>
                                        </p:tgtEl>
                                      </p:cBhvr>
                                    </p:animEffect>
                                    <p:set>
                                      <p:cBhvr>
                                        <p:cTn id="62" dur="1" fill="hold">
                                          <p:stCondLst>
                                            <p:cond delay="499"/>
                                          </p:stCondLst>
                                        </p:cTn>
                                        <p:tgtEl>
                                          <p:spTgt spid="57"/>
                                        </p:tgtEl>
                                        <p:attrNameLst>
                                          <p:attrName>style.visibility</p:attrName>
                                        </p:attrNameLst>
                                      </p:cBhvr>
                                      <p:to>
                                        <p:strVal val="hidden"/>
                                      </p:to>
                                    </p:set>
                                  </p:childTnLst>
                                </p:cTn>
                              </p:par>
                              <p:par>
                                <p:cTn id="63" presetID="9"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dissolve">
                                      <p:cBhvr>
                                        <p:cTn id="6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715304" cy="500066"/>
          </a:xfrm>
        </p:spPr>
        <p:txBody>
          <a:bodyPr/>
          <a:lstStyle/>
          <a:p>
            <a:r>
              <a:rPr smtClean="0"/>
              <a:t>NRE Underground</a:t>
            </a:r>
            <a:r>
              <a:rPr lang="en-US" dirty="0" smtClean="0"/>
              <a:t>–</a:t>
            </a:r>
            <a:r>
              <a:rPr smtClean="0"/>
              <a:t> Final Scores</a:t>
            </a:r>
            <a:endParaRPr lang="en-US" dirty="0"/>
          </a:p>
        </p:txBody>
      </p:sp>
      <p:graphicFrame>
        <p:nvGraphicFramePr>
          <p:cNvPr id="4" name="Chart 3"/>
          <p:cNvGraphicFramePr/>
          <p:nvPr/>
        </p:nvGraphicFramePr>
        <p:xfrm>
          <a:off x="0" y="928670"/>
          <a:ext cx="9001156" cy="4857784"/>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rot="5400000" flipH="1" flipV="1">
            <a:off x="5858281" y="3214289"/>
            <a:ext cx="3000396" cy="794"/>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215339" y="3071413"/>
            <a:ext cx="3285354" cy="1588"/>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rot="5400000" flipH="1" flipV="1">
            <a:off x="393671" y="3249611"/>
            <a:ext cx="2928958"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5400000" flipH="1" flipV="1">
            <a:off x="6858413" y="3214289"/>
            <a:ext cx="3000396" cy="794"/>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5400000" flipH="1" flipV="1">
            <a:off x="6358347" y="3214289"/>
            <a:ext cx="3000396" cy="794"/>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4894265" y="3249611"/>
            <a:ext cx="2928958"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5400000" flipH="1" flipV="1">
            <a:off x="3894133" y="3249611"/>
            <a:ext cx="2928958"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rot="5400000" flipH="1" flipV="1">
            <a:off x="2393935" y="3249611"/>
            <a:ext cx="2928958"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4" name="Straight Connector 23"/>
          <p:cNvCxnSpPr/>
          <p:nvPr/>
        </p:nvCxnSpPr>
        <p:spPr>
          <a:xfrm rot="5400000" flipH="1" flipV="1">
            <a:off x="2929720" y="3285330"/>
            <a:ext cx="2857520"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715304" cy="500066"/>
          </a:xfrm>
        </p:spPr>
        <p:txBody>
          <a:bodyPr/>
          <a:lstStyle/>
          <a:p>
            <a:r>
              <a:rPr smtClean="0"/>
              <a:t>OVERALL TOTAL</a:t>
            </a:r>
            <a:r>
              <a:rPr lang="en-US" dirty="0" smtClean="0"/>
              <a:t>–</a:t>
            </a:r>
            <a:r>
              <a:rPr smtClean="0"/>
              <a:t> Final Scores</a:t>
            </a:r>
            <a:endParaRPr lang="en-US" dirty="0"/>
          </a:p>
        </p:txBody>
      </p:sp>
      <p:graphicFrame>
        <p:nvGraphicFramePr>
          <p:cNvPr id="4" name="Chart 3"/>
          <p:cNvGraphicFramePr/>
          <p:nvPr/>
        </p:nvGraphicFramePr>
        <p:xfrm>
          <a:off x="142844" y="785794"/>
          <a:ext cx="8858312" cy="5143536"/>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rot="5400000" flipH="1" flipV="1">
            <a:off x="5220072" y="3140968"/>
            <a:ext cx="3456384" cy="0"/>
          </a:xfrm>
          <a:prstGeom prst="line">
            <a:avLst/>
          </a:prstGeom>
          <a:ln w="177800" cap="flat">
            <a:solidFill>
              <a:srgbClr val="FB4133"/>
            </a:solidFill>
          </a:ln>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rot="5400000" flipH="1" flipV="1">
            <a:off x="431540"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rot="5400000" flipH="1" flipV="1">
            <a:off x="2339752" y="3212976"/>
            <a:ext cx="3312368" cy="0"/>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rot="5400000" flipH="1" flipV="1">
            <a:off x="935596"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rot="5400000" flipH="1" flipV="1">
            <a:off x="4824028"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5400000" flipH="1" flipV="1">
            <a:off x="5832140"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5400000" flipH="1" flipV="1">
            <a:off x="6264188"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5400000" flipH="1" flipV="1">
            <a:off x="6768244" y="3248980"/>
            <a:ext cx="3240360"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smtClean="0"/>
              <a:t>Observations</a:t>
            </a:r>
            <a:endParaRPr lang="en-US" dirty="0"/>
          </a:p>
        </p:txBody>
      </p:sp>
      <p:sp>
        <p:nvSpPr>
          <p:cNvPr id="3" name="Text Placeholder 2"/>
          <p:cNvSpPr>
            <a:spLocks noGrp="1"/>
          </p:cNvSpPr>
          <p:nvPr>
            <p:ph type="body" sz="quarter" idx="11"/>
          </p:nvPr>
        </p:nvSpPr>
        <p:spPr>
          <a:xfrm>
            <a:off x="428625" y="928689"/>
            <a:ext cx="8215313" cy="857238"/>
          </a:xfrm>
        </p:spPr>
        <p:txBody>
          <a:bodyPr/>
          <a:lstStyle/>
          <a:p>
            <a:pPr>
              <a:lnSpc>
                <a:spcPct val="250000"/>
              </a:lnSpc>
            </a:pPr>
            <a:r>
              <a:rPr sz="1800" b="0" smtClean="0"/>
              <a:t>CSPL teamwork was very effective in delivering quality outcomes</a:t>
            </a:r>
          </a:p>
          <a:p>
            <a:pPr>
              <a:lnSpc>
                <a:spcPct val="250000"/>
              </a:lnSpc>
            </a:pPr>
            <a:r>
              <a:rPr sz="1800" b="0" smtClean="0"/>
              <a:t>Venue </a:t>
            </a:r>
            <a:r>
              <a:rPr sz="1800" b="0" dirty="0" smtClean="0"/>
              <a:t>was good </a:t>
            </a:r>
            <a:r>
              <a:rPr lang="en-US" sz="1800" b="0" dirty="0" smtClean="0"/>
              <a:t>–</a:t>
            </a:r>
            <a:r>
              <a:rPr sz="1800" b="0" dirty="0" smtClean="0"/>
              <a:t> assessors should be accommodated separate </a:t>
            </a:r>
            <a:r>
              <a:rPr sz="1800" b="0" smtClean="0"/>
              <a:t>from competitors</a:t>
            </a:r>
          </a:p>
          <a:p>
            <a:pPr>
              <a:lnSpc>
                <a:spcPct val="250000"/>
              </a:lnSpc>
            </a:pPr>
            <a:r>
              <a:rPr sz="1800" b="0" smtClean="0"/>
              <a:t>Chinese dressage was impeccable – need to capture examples of best practice on video.</a:t>
            </a:r>
          </a:p>
          <a:p>
            <a:pPr>
              <a:lnSpc>
                <a:spcPct val="250000"/>
              </a:lnSpc>
            </a:pPr>
            <a:r>
              <a:rPr sz="1800" b="0" smtClean="0"/>
              <a:t>Priorities can vary, eg with Station exercise – for coal based teams fire was the priority, whilst for metalliferous teams it was the patients</a:t>
            </a:r>
          </a:p>
          <a:p>
            <a:pPr>
              <a:lnSpc>
                <a:spcPct val="250000"/>
              </a:lnSpc>
            </a:pPr>
            <a:endParaRPr sz="1800" b="0" smtClean="0"/>
          </a:p>
          <a:p>
            <a:pPr>
              <a:lnSpc>
                <a:spcPct val="250000"/>
              </a:lnSpc>
              <a:buNone/>
            </a:pPr>
            <a:endParaRPr sz="1800" b="0" smtClean="0"/>
          </a:p>
          <a:p>
            <a:pPr>
              <a:lnSpc>
                <a:spcPct val="250000"/>
              </a:lnSpc>
              <a:buNone/>
            </a:pPr>
            <a:endParaRPr sz="1800" b="0" smtClean="0"/>
          </a:p>
          <a:p>
            <a:pPr>
              <a:lnSpc>
                <a:spcPct val="250000"/>
              </a:lnSpc>
            </a:pPr>
            <a:endParaRPr sz="1800" b="0" smtClean="0"/>
          </a:p>
          <a:p>
            <a:pPr>
              <a:lnSpc>
                <a:spcPct val="250000"/>
              </a:lnSpc>
            </a:pPr>
            <a:endParaRPr sz="1800" b="0" dirty="0" smtClean="0"/>
          </a:p>
          <a:p>
            <a:pPr>
              <a:lnSpc>
                <a:spcPct val="250000"/>
              </a:lnSpc>
            </a:pPr>
            <a:endParaRPr sz="1800" b="0" dirty="0" smtClean="0"/>
          </a:p>
          <a:p>
            <a:pPr>
              <a:lnSpc>
                <a:spcPct val="250000"/>
              </a:lnSpc>
            </a:pPr>
            <a:endParaRPr sz="1800" b="0" dirty="0" smtClean="0"/>
          </a:p>
          <a:p>
            <a:pPr>
              <a:lnSpc>
                <a:spcPct val="250000"/>
              </a:lnSpc>
            </a:pPr>
            <a:endParaRPr sz="1800" b="0" dirty="0" smtClean="0"/>
          </a:p>
          <a:p>
            <a:pPr>
              <a:lnSpc>
                <a:spcPct val="250000"/>
              </a:lnSpc>
            </a:pPr>
            <a:endParaRPr lang="en-US" sz="1800" b="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smtClean="0"/>
              <a:t>Observations</a:t>
            </a:r>
            <a:endParaRPr lang="en-US" dirty="0"/>
          </a:p>
        </p:txBody>
      </p:sp>
      <p:sp>
        <p:nvSpPr>
          <p:cNvPr id="3" name="Text Placeholder 2"/>
          <p:cNvSpPr>
            <a:spLocks noGrp="1"/>
          </p:cNvSpPr>
          <p:nvPr>
            <p:ph type="body" sz="quarter" idx="11"/>
          </p:nvPr>
        </p:nvSpPr>
        <p:spPr>
          <a:xfrm>
            <a:off x="428596" y="857232"/>
            <a:ext cx="8215313" cy="857238"/>
          </a:xfrm>
        </p:spPr>
        <p:txBody>
          <a:bodyPr/>
          <a:lstStyle/>
          <a:p>
            <a:pPr>
              <a:lnSpc>
                <a:spcPct val="200000"/>
              </a:lnSpc>
            </a:pPr>
            <a:r>
              <a:rPr sz="1800" b="0" dirty="0" smtClean="0"/>
              <a:t>Australian Captains role is seen as team safety and ensuring set tasks are completed (not to physically do task)</a:t>
            </a:r>
          </a:p>
          <a:p>
            <a:pPr>
              <a:lnSpc>
                <a:spcPct val="200000"/>
              </a:lnSpc>
            </a:pPr>
            <a:r>
              <a:rPr sz="1800" b="0" smtClean="0"/>
              <a:t>Teams use of designated clip </a:t>
            </a:r>
            <a:r>
              <a:rPr sz="1800" b="0" dirty="0" smtClean="0"/>
              <a:t>board for carrying of mine plan worked well</a:t>
            </a:r>
          </a:p>
          <a:p>
            <a:pPr>
              <a:lnSpc>
                <a:spcPct val="200000"/>
              </a:lnSpc>
            </a:pPr>
            <a:r>
              <a:rPr lang="en-US" sz="1800" b="0" dirty="0" smtClean="0"/>
              <a:t>Most teams f</a:t>
            </a:r>
            <a:r>
              <a:rPr sz="1800" b="0" smtClean="0"/>
              <a:t>ailed </a:t>
            </a:r>
            <a:r>
              <a:rPr sz="1800" b="0" dirty="0" smtClean="0"/>
              <a:t>to assess the </a:t>
            </a:r>
            <a:r>
              <a:rPr sz="1800" b="0" smtClean="0"/>
              <a:t>fire </a:t>
            </a:r>
          </a:p>
          <a:p>
            <a:pPr>
              <a:lnSpc>
                <a:spcPct val="200000"/>
              </a:lnSpc>
            </a:pPr>
            <a:r>
              <a:rPr sz="1800" b="0" smtClean="0"/>
              <a:t>Teams tended to "rush through" exercises</a:t>
            </a:r>
          </a:p>
          <a:p>
            <a:pPr>
              <a:lnSpc>
                <a:spcPct val="200000"/>
              </a:lnSpc>
            </a:pPr>
            <a:r>
              <a:rPr sz="1800" b="0" smtClean="0"/>
              <a:t> All teams need to improve their ability to multitask – this can be improved by having the captain maintain an overall perspective of the situation and team deployment</a:t>
            </a:r>
          </a:p>
          <a:p>
            <a:pPr>
              <a:lnSpc>
                <a:spcPct val="200000"/>
              </a:lnSpc>
            </a:pPr>
            <a:r>
              <a:rPr sz="1800" b="0" smtClean="0"/>
              <a:t>Concept of flowing from one exercise to another worked well.</a:t>
            </a:r>
          </a:p>
          <a:p>
            <a:pPr>
              <a:lnSpc>
                <a:spcPct val="200000"/>
              </a:lnSpc>
              <a:buNone/>
            </a:pPr>
            <a:endParaRPr lang="en-US" sz="1800" b="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smtClean="0"/>
              <a:t>Recommendations</a:t>
            </a:r>
            <a:endParaRPr lang="en-US" dirty="0"/>
          </a:p>
        </p:txBody>
      </p:sp>
      <p:sp>
        <p:nvSpPr>
          <p:cNvPr id="3" name="Text Placeholder 2"/>
          <p:cNvSpPr>
            <a:spLocks noGrp="1"/>
          </p:cNvSpPr>
          <p:nvPr>
            <p:ph type="body" sz="quarter" idx="11"/>
          </p:nvPr>
        </p:nvSpPr>
        <p:spPr>
          <a:xfrm>
            <a:off x="428596" y="785794"/>
            <a:ext cx="8215313" cy="857238"/>
          </a:xfrm>
        </p:spPr>
        <p:txBody>
          <a:bodyPr/>
          <a:lstStyle/>
          <a:p>
            <a:pPr>
              <a:lnSpc>
                <a:spcPct val="150000"/>
              </a:lnSpc>
            </a:pPr>
            <a:r>
              <a:rPr sz="1800" b="0" dirty="0" smtClean="0"/>
              <a:t>Ensure adequate "set </a:t>
            </a:r>
            <a:r>
              <a:rPr lang="en-US" sz="1800" b="0" dirty="0" smtClean="0"/>
              <a:t>–</a:t>
            </a:r>
            <a:r>
              <a:rPr sz="1800" b="0" dirty="0" smtClean="0"/>
              <a:t>up" time (would always like more!)</a:t>
            </a:r>
          </a:p>
          <a:p>
            <a:pPr>
              <a:lnSpc>
                <a:spcPct val="150000"/>
              </a:lnSpc>
            </a:pPr>
            <a:r>
              <a:rPr sz="1800" b="0" smtClean="0"/>
              <a:t>Design </a:t>
            </a:r>
            <a:r>
              <a:rPr sz="1800" b="0" dirty="0" smtClean="0"/>
              <a:t>and use  "team feedback form" </a:t>
            </a:r>
            <a:r>
              <a:rPr sz="1800" b="0" smtClean="0"/>
              <a:t>on completion of competition</a:t>
            </a:r>
            <a:endParaRPr sz="1800" b="0" dirty="0" smtClean="0"/>
          </a:p>
          <a:p>
            <a:pPr>
              <a:lnSpc>
                <a:spcPct val="150000"/>
              </a:lnSpc>
            </a:pPr>
            <a:r>
              <a:rPr sz="1800" b="0" smtClean="0"/>
              <a:t>Understand </a:t>
            </a:r>
            <a:r>
              <a:rPr sz="1800" b="0" dirty="0" smtClean="0"/>
              <a:t>gift exchange process/ cultural differences </a:t>
            </a:r>
            <a:r>
              <a:rPr lang="en-AU" sz="1800" b="0" dirty="0" smtClean="0"/>
              <a:t>–</a:t>
            </a:r>
            <a:r>
              <a:rPr sz="1800" b="0" dirty="0" smtClean="0"/>
              <a:t> focused on making competition run well but could have done more in understanding nuances of teams expectations and protocols</a:t>
            </a:r>
          </a:p>
          <a:p>
            <a:pPr>
              <a:lnSpc>
                <a:spcPct val="150000"/>
              </a:lnSpc>
            </a:pPr>
            <a:r>
              <a:rPr sz="1800" b="0" smtClean="0"/>
              <a:t>Inform l</a:t>
            </a:r>
            <a:r>
              <a:rPr lang="en-US" sz="1800" b="0" dirty="0" smtClean="0"/>
              <a:t>o</a:t>
            </a:r>
            <a:r>
              <a:rPr sz="1800" b="0" smtClean="0"/>
              <a:t>cal businesses of </a:t>
            </a:r>
            <a:r>
              <a:rPr sz="1800" b="0" dirty="0" smtClean="0"/>
              <a:t>event, (visitors and language barriers)</a:t>
            </a:r>
          </a:p>
          <a:p>
            <a:pPr>
              <a:lnSpc>
                <a:spcPct val="150000"/>
              </a:lnSpc>
            </a:pPr>
            <a:r>
              <a:rPr sz="1800" b="0" smtClean="0"/>
              <a:t>Stress physical </a:t>
            </a:r>
            <a:r>
              <a:rPr sz="1800" b="0" dirty="0" smtClean="0"/>
              <a:t>nature </a:t>
            </a:r>
            <a:r>
              <a:rPr sz="1800" b="0" smtClean="0"/>
              <a:t>of exercises</a:t>
            </a:r>
            <a:endParaRPr sz="1800" b="0" dirty="0" smtClean="0"/>
          </a:p>
          <a:p>
            <a:pPr>
              <a:lnSpc>
                <a:spcPct val="150000"/>
              </a:lnSpc>
            </a:pPr>
            <a:r>
              <a:rPr sz="1800" b="0" smtClean="0"/>
              <a:t>Consider more use of </a:t>
            </a:r>
            <a:r>
              <a:rPr sz="1800" b="0" dirty="0" smtClean="0"/>
              <a:t>"written" instructions to foreign speaking teams rather than </a:t>
            </a:r>
            <a:r>
              <a:rPr sz="1800" b="0" smtClean="0"/>
              <a:t>verbal instructions</a:t>
            </a:r>
          </a:p>
          <a:p>
            <a:pPr>
              <a:lnSpc>
                <a:spcPct val="150000"/>
              </a:lnSpc>
            </a:pPr>
            <a:r>
              <a:rPr sz="1800" b="0" smtClean="0"/>
              <a:t>Each team should have a social liason </a:t>
            </a:r>
          </a:p>
          <a:p>
            <a:pPr>
              <a:lnSpc>
                <a:spcPct val="150000"/>
              </a:lnSpc>
            </a:pPr>
            <a:r>
              <a:rPr sz="1800" b="0" smtClean="0"/>
              <a:t>Use of visual aids to teach techniques is recommended (e.g breach a stopping, donning Mars, CSE to CABA changeover, CABA donning, etc)</a:t>
            </a:r>
          </a:p>
          <a:p>
            <a:pPr>
              <a:lnSpc>
                <a:spcPct val="150000"/>
              </a:lnSpc>
              <a:buNone/>
            </a:pPr>
            <a:endParaRPr sz="1800" b="0" dirty="0" smtClean="0"/>
          </a:p>
          <a:p>
            <a:pPr>
              <a:lnSpc>
                <a:spcPct val="150000"/>
              </a:lnSpc>
            </a:pPr>
            <a:endParaRPr sz="1800" b="0" dirty="0" smtClean="0"/>
          </a:p>
          <a:p>
            <a:pPr>
              <a:lnSpc>
                <a:spcPct val="150000"/>
              </a:lnSpc>
            </a:pPr>
            <a:endParaRPr sz="1800" b="0" dirty="0" smtClean="0"/>
          </a:p>
          <a:p>
            <a:pPr>
              <a:lnSpc>
                <a:spcPct val="150000"/>
              </a:lnSpc>
            </a:pPr>
            <a:endParaRPr lang="en-US" sz="1800" b="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142852"/>
            <a:ext cx="4714875" cy="500066"/>
          </a:xfrm>
        </p:spPr>
        <p:txBody>
          <a:bodyPr/>
          <a:lstStyle/>
          <a:p>
            <a:r>
              <a:rPr smtClean="0"/>
              <a:t>Feedback</a:t>
            </a:r>
            <a:endParaRPr lang="en-US" dirty="0"/>
          </a:p>
        </p:txBody>
      </p:sp>
      <p:sp>
        <p:nvSpPr>
          <p:cNvPr id="3" name="Text Placeholder 2"/>
          <p:cNvSpPr>
            <a:spLocks noGrp="1"/>
          </p:cNvSpPr>
          <p:nvPr>
            <p:ph type="body" sz="quarter" idx="11"/>
          </p:nvPr>
        </p:nvSpPr>
        <p:spPr>
          <a:xfrm>
            <a:off x="428596" y="714356"/>
            <a:ext cx="8501093" cy="1428769"/>
          </a:xfrm>
        </p:spPr>
        <p:txBody>
          <a:bodyPr/>
          <a:lstStyle/>
          <a:p>
            <a:pPr>
              <a:buNone/>
            </a:pPr>
            <a:r>
              <a:rPr lang="en-US" sz="1300" b="0" dirty="0" smtClean="0">
                <a:solidFill>
                  <a:srgbClr val="002060"/>
                </a:solidFill>
                <a:effectLst/>
                <a:latin typeface="Verdana" pitchFamily="34" charset="0"/>
                <a:ea typeface="Verdana" pitchFamily="34" charset="0"/>
                <a:cs typeface="Verdana" pitchFamily="34" charset="0"/>
              </a:rPr>
              <a:t>“Thanks again for the best contest  in which we have participated.  All of you deserve to be proud of what has been accomplished..”  </a:t>
            </a:r>
          </a:p>
          <a:p>
            <a:pPr>
              <a:buNone/>
            </a:pPr>
            <a:r>
              <a:rPr lang="en-US" sz="1000" b="0" u="sng" dirty="0" smtClean="0">
                <a:effectLst/>
                <a:latin typeface="Verdana" pitchFamily="34" charset="0"/>
                <a:ea typeface="Verdana" pitchFamily="34" charset="0"/>
                <a:cs typeface="Verdana" pitchFamily="34" charset="0"/>
              </a:rPr>
              <a:t>Bob Roscoe, VP Mining/General </a:t>
            </a:r>
            <a:r>
              <a:rPr lang="en-US" sz="1000" b="0" u="sng" dirty="0" err="1" smtClean="0">
                <a:effectLst/>
                <a:latin typeface="Verdana" pitchFamily="34" charset="0"/>
                <a:ea typeface="Verdana" pitchFamily="34" charset="0"/>
                <a:cs typeface="Verdana" pitchFamily="34" charset="0"/>
              </a:rPr>
              <a:t>Manager,Doe</a:t>
            </a:r>
            <a:r>
              <a:rPr lang="en-US" sz="1000" b="0" u="sng" dirty="0" smtClean="0">
                <a:effectLst/>
                <a:latin typeface="Verdana" pitchFamily="34" charset="0"/>
                <a:ea typeface="Verdana" pitchFamily="34" charset="0"/>
                <a:cs typeface="Verdana" pitchFamily="34" charset="0"/>
              </a:rPr>
              <a:t> Run SEMO Mining and Milling Operations – USA</a:t>
            </a:r>
          </a:p>
          <a:p>
            <a:pPr>
              <a:buNone/>
            </a:pPr>
            <a:endParaRPr lang="en-US" sz="1000" b="0" u="sng" dirty="0" smtClean="0">
              <a:effectLst/>
              <a:latin typeface="Verdana" pitchFamily="34" charset="0"/>
              <a:ea typeface="Verdana" pitchFamily="34" charset="0"/>
              <a:cs typeface="Verdana" pitchFamily="34" charset="0"/>
            </a:endParaRPr>
          </a:p>
          <a:p>
            <a:pPr>
              <a:buNone/>
            </a:pPr>
            <a:r>
              <a:rPr lang="en-US" sz="1300" b="0" dirty="0" smtClean="0">
                <a:solidFill>
                  <a:schemeClr val="accent2">
                    <a:lumMod val="75000"/>
                  </a:schemeClr>
                </a:solidFill>
                <a:effectLst/>
                <a:latin typeface="Verdana" pitchFamily="34" charset="0"/>
                <a:ea typeface="Verdana" pitchFamily="34" charset="0"/>
                <a:cs typeface="Verdana" pitchFamily="34" charset="0"/>
              </a:rPr>
              <a:t>“They came back so happy. They were all so praise for you for the excellent arrangements and for the concept of the competitions” </a:t>
            </a:r>
          </a:p>
          <a:p>
            <a:pPr>
              <a:buNone/>
            </a:pPr>
            <a:r>
              <a:rPr lang="en-US" sz="1000" b="0" u="sng" dirty="0" err="1" smtClean="0">
                <a:effectLst/>
                <a:latin typeface="Verdana" pitchFamily="34" charset="0"/>
                <a:ea typeface="Verdana" pitchFamily="34" charset="0"/>
                <a:cs typeface="Verdana" pitchFamily="34" charset="0"/>
              </a:rPr>
              <a:t>D.Baidya</a:t>
            </a:r>
            <a:r>
              <a:rPr lang="en-US" sz="1000" b="0" u="sng" dirty="0" smtClean="0">
                <a:effectLst/>
                <a:latin typeface="Verdana" pitchFamily="34" charset="0"/>
                <a:ea typeface="Verdana" pitchFamily="34" charset="0"/>
                <a:cs typeface="Verdana" pitchFamily="34" charset="0"/>
              </a:rPr>
              <a:t>, Superintendant, Mines Rescue, </a:t>
            </a:r>
            <a:r>
              <a:rPr lang="en-US" sz="1000" b="0" u="sng" dirty="0" err="1" smtClean="0">
                <a:effectLst/>
                <a:latin typeface="Verdana" pitchFamily="34" charset="0"/>
                <a:ea typeface="Verdana" pitchFamily="34" charset="0"/>
                <a:cs typeface="Verdana" pitchFamily="34" charset="0"/>
              </a:rPr>
              <a:t>Singareni</a:t>
            </a:r>
            <a:r>
              <a:rPr lang="en-US" sz="1000" b="0" u="sng" dirty="0" smtClean="0">
                <a:effectLst/>
                <a:latin typeface="Verdana" pitchFamily="34" charset="0"/>
                <a:ea typeface="Verdana" pitchFamily="34" charset="0"/>
                <a:cs typeface="Verdana" pitchFamily="34" charset="0"/>
              </a:rPr>
              <a:t> Collieries Company Limited – India</a:t>
            </a:r>
            <a:r>
              <a:rPr lang="en-US" sz="1300" b="0" dirty="0" smtClean="0">
                <a:effectLst/>
                <a:latin typeface="Verdana" pitchFamily="34" charset="0"/>
                <a:ea typeface="Verdana" pitchFamily="34" charset="0"/>
                <a:cs typeface="Verdana" pitchFamily="34" charset="0"/>
              </a:rPr>
              <a:t/>
            </a:r>
            <a:br>
              <a:rPr lang="en-US" sz="1300" b="0" dirty="0" smtClean="0">
                <a:effectLst/>
                <a:latin typeface="Verdana" pitchFamily="34" charset="0"/>
                <a:ea typeface="Verdana" pitchFamily="34" charset="0"/>
                <a:cs typeface="Verdana" pitchFamily="34" charset="0"/>
              </a:rPr>
            </a:br>
            <a:endParaRPr sz="1300" b="0" smtClean="0">
              <a:effectLst/>
              <a:latin typeface="Verdana" pitchFamily="34" charset="0"/>
              <a:ea typeface="Verdana" pitchFamily="34" charset="0"/>
              <a:cs typeface="Verdana" pitchFamily="34" charset="0"/>
            </a:endParaRPr>
          </a:p>
          <a:p>
            <a:pPr>
              <a:buNone/>
            </a:pPr>
            <a:r>
              <a:rPr lang="en-US" sz="1300" b="0" dirty="0" smtClean="0">
                <a:solidFill>
                  <a:srgbClr val="002060"/>
                </a:solidFill>
                <a:effectLst/>
                <a:latin typeface="Verdana" pitchFamily="34" charset="0"/>
                <a:ea typeface="Verdana" pitchFamily="34" charset="0"/>
                <a:cs typeface="Verdana" pitchFamily="34" charset="0"/>
              </a:rPr>
              <a:t>“Just a short note of appreciation on behalf of the North </a:t>
            </a:r>
            <a:r>
              <a:rPr lang="en-US" sz="1300" b="0" dirty="0" err="1" smtClean="0">
                <a:solidFill>
                  <a:srgbClr val="002060"/>
                </a:solidFill>
                <a:effectLst/>
                <a:latin typeface="Verdana" pitchFamily="34" charset="0"/>
                <a:ea typeface="Verdana" pitchFamily="34" charset="0"/>
                <a:cs typeface="Verdana" pitchFamily="34" charset="0"/>
              </a:rPr>
              <a:t>Goonyella</a:t>
            </a:r>
            <a:r>
              <a:rPr lang="en-US" sz="1300" b="0" dirty="0" smtClean="0">
                <a:solidFill>
                  <a:srgbClr val="002060"/>
                </a:solidFill>
                <a:effectLst/>
                <a:latin typeface="Verdana" pitchFamily="34" charset="0"/>
                <a:ea typeface="Verdana" pitchFamily="34" charset="0"/>
                <a:cs typeface="Verdana" pitchFamily="34" charset="0"/>
              </a:rPr>
              <a:t> Mines Rescue Team… your team ran a excellent comp, the boys thoroughly enjoyed the competition especially the VR” </a:t>
            </a:r>
          </a:p>
          <a:p>
            <a:pPr>
              <a:buNone/>
            </a:pPr>
            <a:r>
              <a:rPr lang="en-US" sz="1000" b="0" u="sng" dirty="0" smtClean="0">
                <a:effectLst/>
                <a:latin typeface="Verdana" pitchFamily="34" charset="0"/>
                <a:ea typeface="Verdana" pitchFamily="34" charset="0"/>
                <a:cs typeface="Verdana" pitchFamily="34" charset="0"/>
              </a:rPr>
              <a:t>Peter Purdie, Mines Rescue Coordinator/Fire </a:t>
            </a:r>
            <a:r>
              <a:rPr lang="en-US" sz="1000" b="0" u="sng" dirty="0" err="1" smtClean="0">
                <a:effectLst/>
                <a:latin typeface="Verdana" pitchFamily="34" charset="0"/>
                <a:ea typeface="Verdana" pitchFamily="34" charset="0"/>
                <a:cs typeface="Verdana" pitchFamily="34" charset="0"/>
              </a:rPr>
              <a:t>Officer,North</a:t>
            </a:r>
            <a:r>
              <a:rPr lang="en-US" sz="1000" b="0" u="sng" dirty="0" smtClean="0">
                <a:effectLst/>
                <a:latin typeface="Verdana" pitchFamily="34" charset="0"/>
                <a:ea typeface="Verdana" pitchFamily="34" charset="0"/>
                <a:cs typeface="Verdana" pitchFamily="34" charset="0"/>
              </a:rPr>
              <a:t> </a:t>
            </a:r>
            <a:r>
              <a:rPr lang="en-US" sz="1000" b="0" u="sng" dirty="0" err="1" smtClean="0">
                <a:effectLst/>
                <a:latin typeface="Verdana" pitchFamily="34" charset="0"/>
                <a:ea typeface="Verdana" pitchFamily="34" charset="0"/>
                <a:cs typeface="Verdana" pitchFamily="34" charset="0"/>
              </a:rPr>
              <a:t>Goonyella</a:t>
            </a:r>
            <a:r>
              <a:rPr lang="en-US" sz="1000" b="0" u="sng" dirty="0" smtClean="0">
                <a:effectLst/>
                <a:latin typeface="Verdana" pitchFamily="34" charset="0"/>
                <a:ea typeface="Verdana" pitchFamily="34" charset="0"/>
                <a:cs typeface="Verdana" pitchFamily="34" charset="0"/>
              </a:rPr>
              <a:t> Coal </a:t>
            </a:r>
            <a:r>
              <a:rPr lang="en-US" sz="1000" b="0" u="sng" dirty="0" err="1" smtClean="0">
                <a:effectLst/>
                <a:latin typeface="Verdana" pitchFamily="34" charset="0"/>
                <a:ea typeface="Verdana" pitchFamily="34" charset="0"/>
                <a:cs typeface="Verdana" pitchFamily="34" charset="0"/>
              </a:rPr>
              <a:t>Mine,Peabody</a:t>
            </a:r>
            <a:r>
              <a:rPr lang="en-US" sz="1000" b="0" u="sng" dirty="0" smtClean="0">
                <a:effectLst/>
                <a:latin typeface="Verdana" pitchFamily="34" charset="0"/>
                <a:ea typeface="Verdana" pitchFamily="34" charset="0"/>
                <a:cs typeface="Verdana" pitchFamily="34" charset="0"/>
              </a:rPr>
              <a:t> Energy Australia</a:t>
            </a:r>
            <a:r>
              <a:rPr lang="en-US" sz="1300" b="0" dirty="0" smtClean="0">
                <a:effectLst/>
                <a:latin typeface="Verdana" pitchFamily="34" charset="0"/>
                <a:ea typeface="Verdana" pitchFamily="34" charset="0"/>
                <a:cs typeface="Verdana" pitchFamily="34" charset="0"/>
              </a:rPr>
              <a:t/>
            </a:r>
            <a:br>
              <a:rPr lang="en-US" sz="1300" b="0" dirty="0" smtClean="0">
                <a:effectLst/>
                <a:latin typeface="Verdana" pitchFamily="34" charset="0"/>
                <a:ea typeface="Verdana" pitchFamily="34" charset="0"/>
                <a:cs typeface="Verdana" pitchFamily="34" charset="0"/>
              </a:rPr>
            </a:br>
            <a:endParaRPr lang="en-US" sz="1300" b="0" dirty="0" smtClean="0">
              <a:effectLst/>
              <a:latin typeface="Verdana" pitchFamily="34" charset="0"/>
              <a:ea typeface="Verdana" pitchFamily="34" charset="0"/>
              <a:cs typeface="Verdana" pitchFamily="34" charset="0"/>
            </a:endParaRPr>
          </a:p>
          <a:p>
            <a:pPr>
              <a:buNone/>
            </a:pPr>
            <a:r>
              <a:rPr lang="en-US" sz="1300" b="0" dirty="0" smtClean="0">
                <a:solidFill>
                  <a:srgbClr val="FF0000"/>
                </a:solidFill>
                <a:effectLst/>
                <a:latin typeface="Verdana" pitchFamily="34" charset="0"/>
                <a:ea typeface="Verdana" pitchFamily="34" charset="0"/>
                <a:cs typeface="Verdana" pitchFamily="34" charset="0"/>
              </a:rPr>
              <a:t>“Firstly may I thank you for a great competition which we attended as non-competitors, it was good to see other teams from around the world competing to such a high standard and competence level”  </a:t>
            </a:r>
          </a:p>
          <a:p>
            <a:pPr>
              <a:buNone/>
            </a:pPr>
            <a:r>
              <a:rPr lang="en-US" sz="1000" b="0" u="sng" dirty="0" smtClean="0">
                <a:effectLst/>
                <a:latin typeface="Verdana" pitchFamily="34" charset="0"/>
                <a:ea typeface="Verdana" pitchFamily="34" charset="0"/>
                <a:cs typeface="Verdana" pitchFamily="34" charset="0"/>
              </a:rPr>
              <a:t>Stuart Richardson - Station Officer/Training Manager (UK)</a:t>
            </a:r>
          </a:p>
          <a:p>
            <a:pPr>
              <a:buNone/>
            </a:pPr>
            <a:endParaRPr sz="1300" b="0" smtClean="0">
              <a:effectLst/>
              <a:latin typeface="Verdana" pitchFamily="34" charset="0"/>
              <a:ea typeface="Verdana" pitchFamily="34" charset="0"/>
              <a:cs typeface="Verdana" pitchFamily="34" charset="0"/>
            </a:endParaRPr>
          </a:p>
          <a:p>
            <a:pPr>
              <a:buNone/>
            </a:pPr>
            <a:r>
              <a:rPr lang="en-US" sz="1300" b="0" dirty="0" smtClean="0">
                <a:solidFill>
                  <a:srgbClr val="002060"/>
                </a:solidFill>
                <a:effectLst/>
                <a:latin typeface="Verdana" pitchFamily="34" charset="0"/>
                <a:ea typeface="Verdana" pitchFamily="34" charset="0"/>
                <a:cs typeface="Verdana" pitchFamily="34" charset="0"/>
              </a:rPr>
              <a:t>"On behalf of the Ukrainian team I’d like to thank you for the excellent organization of the event and warm hospitality!”  </a:t>
            </a:r>
          </a:p>
          <a:p>
            <a:pPr>
              <a:buNone/>
            </a:pPr>
            <a:r>
              <a:rPr lang="en-US" sz="1000" b="0" u="sng" dirty="0" err="1" smtClean="0">
                <a:effectLst/>
                <a:latin typeface="Verdana" pitchFamily="34" charset="0"/>
                <a:ea typeface="Verdana" pitchFamily="34" charset="0"/>
                <a:cs typeface="Verdana" pitchFamily="34" charset="0"/>
              </a:rPr>
              <a:t>Yuriy</a:t>
            </a:r>
            <a:r>
              <a:rPr lang="en-US" sz="1000" b="0" u="sng" dirty="0" smtClean="0">
                <a:effectLst/>
                <a:latin typeface="Verdana" pitchFamily="34" charset="0"/>
                <a:ea typeface="Verdana" pitchFamily="34" charset="0"/>
                <a:cs typeface="Verdana" pitchFamily="34" charset="0"/>
              </a:rPr>
              <a:t> </a:t>
            </a:r>
            <a:r>
              <a:rPr lang="en-US" sz="1000" b="0" u="sng" dirty="0" err="1" smtClean="0">
                <a:effectLst/>
                <a:latin typeface="Verdana" pitchFamily="34" charset="0"/>
                <a:ea typeface="Verdana" pitchFamily="34" charset="0"/>
                <a:cs typeface="Verdana" pitchFamily="34" charset="0"/>
              </a:rPr>
              <a:t>Spivak</a:t>
            </a:r>
            <a:r>
              <a:rPr lang="en-US" sz="1000" b="0" u="sng" dirty="0" smtClean="0">
                <a:effectLst/>
                <a:latin typeface="Verdana" pitchFamily="34" charset="0"/>
                <a:ea typeface="Verdana" pitchFamily="34" charset="0"/>
                <a:cs typeface="Verdana" pitchFamily="34" charset="0"/>
              </a:rPr>
              <a:t> DZGA Sales Director (Ukraine)</a:t>
            </a:r>
          </a:p>
          <a:p>
            <a:pPr>
              <a:buNone/>
            </a:pPr>
            <a:endParaRPr lang="en-US" sz="1000" b="0" u="sng" dirty="0" smtClean="0">
              <a:effectLst/>
              <a:latin typeface="Verdana" pitchFamily="34" charset="0"/>
              <a:ea typeface="Verdana" pitchFamily="34" charset="0"/>
              <a:cs typeface="Verdana" pitchFamily="34" charset="0"/>
            </a:endParaRPr>
          </a:p>
          <a:p>
            <a:pPr>
              <a:buNone/>
            </a:pPr>
            <a:r>
              <a:rPr lang="en-US" sz="1300" b="0" dirty="0" smtClean="0">
                <a:solidFill>
                  <a:schemeClr val="accent6">
                    <a:lumMod val="50000"/>
                  </a:schemeClr>
                </a:solidFill>
                <a:effectLst/>
                <a:latin typeface="Verdana" pitchFamily="34" charset="0"/>
                <a:ea typeface="Verdana" pitchFamily="34" charset="0"/>
                <a:cs typeface="Verdana" pitchFamily="34" charset="0"/>
              </a:rPr>
              <a:t>“Our Team enjoyed the competition and we believe that it was a great learning experience for our mine rescue team members.  We believe that competitions build and reinforce the skills needed in the mining industry to help keep everyone safe and healthy.” </a:t>
            </a:r>
          </a:p>
          <a:p>
            <a:pPr>
              <a:buNone/>
            </a:pPr>
            <a:r>
              <a:rPr lang="en-US" sz="1000" b="0" u="sng" dirty="0" err="1" smtClean="0">
                <a:effectLst/>
                <a:latin typeface="Verdana" pitchFamily="34" charset="0"/>
                <a:ea typeface="Verdana" pitchFamily="34" charset="0"/>
                <a:cs typeface="Verdana" pitchFamily="34" charset="0"/>
              </a:rPr>
              <a:t>Karonica</a:t>
            </a:r>
            <a:r>
              <a:rPr lang="en-US" sz="1000" b="0" u="sng" dirty="0" smtClean="0">
                <a:effectLst/>
                <a:latin typeface="Verdana" pitchFamily="34" charset="0"/>
                <a:ea typeface="Verdana" pitchFamily="34" charset="0"/>
                <a:cs typeface="Verdana" pitchFamily="34" charset="0"/>
              </a:rPr>
              <a:t> </a:t>
            </a:r>
            <a:r>
              <a:rPr lang="en-US" sz="1000" b="0" u="sng" dirty="0" err="1" smtClean="0">
                <a:effectLst/>
                <a:latin typeface="Verdana" pitchFamily="34" charset="0"/>
                <a:ea typeface="Verdana" pitchFamily="34" charset="0"/>
                <a:cs typeface="Verdana" pitchFamily="34" charset="0"/>
              </a:rPr>
              <a:t>Brice,Safety</a:t>
            </a:r>
            <a:r>
              <a:rPr lang="en-US" sz="1000" b="0" u="sng" dirty="0" smtClean="0">
                <a:effectLst/>
                <a:latin typeface="Verdana" pitchFamily="34" charset="0"/>
                <a:ea typeface="Verdana" pitchFamily="34" charset="0"/>
                <a:cs typeface="Verdana" pitchFamily="34" charset="0"/>
              </a:rPr>
              <a:t> Manager, The Doe Run Co, SEMO Division</a:t>
            </a:r>
          </a:p>
          <a:p>
            <a:pPr>
              <a:buNone/>
            </a:pPr>
            <a:endParaRPr sz="1300" b="0" smtClean="0">
              <a:effectLst/>
              <a:latin typeface="Verdana" pitchFamily="34" charset="0"/>
              <a:ea typeface="Verdana" pitchFamily="34" charset="0"/>
              <a:cs typeface="Verdana" pitchFamily="34" charset="0"/>
            </a:endParaRPr>
          </a:p>
          <a:p>
            <a:pPr>
              <a:buNone/>
            </a:pPr>
            <a:r>
              <a:rPr lang="en-US" sz="1300" b="0" dirty="0" smtClean="0">
                <a:solidFill>
                  <a:srgbClr val="002060"/>
                </a:solidFill>
                <a:effectLst/>
                <a:latin typeface="Verdana" pitchFamily="34" charset="0"/>
                <a:ea typeface="Verdana" pitchFamily="34" charset="0"/>
                <a:cs typeface="Verdana" pitchFamily="34" charset="0"/>
              </a:rPr>
              <a:t>"We all had a wonderful experience in Australia especially for all competitors who went abroad for the first time. The competition was so well organized and innovative, we all have learnt a lot. “</a:t>
            </a:r>
          </a:p>
          <a:p>
            <a:pPr>
              <a:buNone/>
            </a:pPr>
            <a:r>
              <a:rPr lang="en-US" sz="1000" b="0" u="sng" dirty="0" smtClean="0">
                <a:effectLst/>
                <a:latin typeface="Verdana" pitchFamily="34" charset="0"/>
                <a:ea typeface="Verdana" pitchFamily="34" charset="0"/>
                <a:cs typeface="Verdana" pitchFamily="34" charset="0"/>
              </a:rPr>
              <a:t>Mr. Wang </a:t>
            </a:r>
            <a:r>
              <a:rPr lang="en-US" sz="1000" b="0" u="sng" dirty="0" err="1" smtClean="0">
                <a:effectLst/>
                <a:latin typeface="Verdana" pitchFamily="34" charset="0"/>
                <a:ea typeface="Verdana" pitchFamily="34" charset="0"/>
                <a:cs typeface="Verdana" pitchFamily="34" charset="0"/>
              </a:rPr>
              <a:t>Guangyuan</a:t>
            </a:r>
            <a:r>
              <a:rPr lang="en-US" sz="1000" b="0" u="sng" dirty="0" smtClean="0">
                <a:effectLst/>
                <a:latin typeface="Verdana" pitchFamily="34" charset="0"/>
                <a:ea typeface="Verdana" pitchFamily="34" charset="0"/>
                <a:cs typeface="Verdana" pitchFamily="34" charset="0"/>
              </a:rPr>
              <a:t>, Section Officer, State Administration of Work Safety, P. R. China</a:t>
            </a:r>
            <a:r>
              <a:rPr lang="en-US" sz="1300" b="0" dirty="0" smtClean="0">
                <a:effectLst/>
                <a:latin typeface="Verdana" pitchFamily="34" charset="0"/>
                <a:ea typeface="Verdana" pitchFamily="34" charset="0"/>
                <a:cs typeface="Verdana" pitchFamily="34" charset="0"/>
              </a:rPr>
              <a:t/>
            </a:r>
            <a:br>
              <a:rPr lang="en-US" sz="1300" b="0" dirty="0" smtClean="0">
                <a:effectLst/>
                <a:latin typeface="Verdana" pitchFamily="34" charset="0"/>
                <a:ea typeface="Verdana" pitchFamily="34" charset="0"/>
                <a:cs typeface="Verdana" pitchFamily="34" charset="0"/>
              </a:rPr>
            </a:br>
            <a:r>
              <a:rPr lang="en-US" sz="1300" b="0" dirty="0" smtClean="0">
                <a:effectLst/>
                <a:latin typeface="Verdana" pitchFamily="34" charset="0"/>
                <a:ea typeface="Verdana" pitchFamily="34" charset="0"/>
                <a:cs typeface="Verdana" pitchFamily="34" charset="0"/>
              </a:rPr>
              <a:t/>
            </a:r>
            <a:br>
              <a:rPr lang="en-US" sz="1300" b="0" dirty="0" smtClean="0">
                <a:effectLst/>
                <a:latin typeface="Verdana" pitchFamily="34" charset="0"/>
                <a:ea typeface="Verdana" pitchFamily="34" charset="0"/>
                <a:cs typeface="Verdana" pitchFamily="34" charset="0"/>
              </a:rPr>
            </a:br>
            <a:endParaRPr lang="en-US" sz="1300" b="0" dirty="0" smtClean="0">
              <a:effectLst/>
              <a:latin typeface="Verdana" pitchFamily="34" charset="0"/>
              <a:ea typeface="Verdana" pitchFamily="34" charset="0"/>
              <a:cs typeface="Verdana" pitchFamily="34" charset="0"/>
            </a:endParaRPr>
          </a:p>
          <a:p>
            <a:pPr>
              <a:buNone/>
            </a:pPr>
            <a:endParaRPr lang="en-US" sz="1300" b="0" dirty="0" smtClean="0">
              <a:effectLst/>
              <a:latin typeface="Verdana" pitchFamily="34" charset="0"/>
              <a:ea typeface="Verdana" pitchFamily="34" charset="0"/>
              <a:cs typeface="Verdana" pitchFamily="34" charset="0"/>
            </a:endParaRPr>
          </a:p>
          <a:p>
            <a:pPr>
              <a:buNone/>
            </a:pPr>
            <a:r>
              <a:rPr lang="en-US" sz="1300" b="0" dirty="0" smtClean="0">
                <a:effectLst/>
                <a:latin typeface="Verdana" pitchFamily="34" charset="0"/>
                <a:ea typeface="Verdana" pitchFamily="34" charset="0"/>
                <a:cs typeface="Verdana" pitchFamily="34" charset="0"/>
              </a:rPr>
              <a:t/>
            </a:r>
            <a:br>
              <a:rPr lang="en-US" sz="1300" b="0" dirty="0" smtClean="0">
                <a:effectLst/>
                <a:latin typeface="Verdana" pitchFamily="34" charset="0"/>
                <a:ea typeface="Verdana" pitchFamily="34" charset="0"/>
                <a:cs typeface="Verdana" pitchFamily="34" charset="0"/>
              </a:rPr>
            </a:br>
            <a:endParaRPr lang="en-US" sz="1300" b="0" dirty="0">
              <a:effectLst/>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4" descr="C:\Users\steve.tonegato.CSPL.000\Desktop\IMG_2001.jpg"/>
          <p:cNvPicPr>
            <a:picLocks noChangeAspect="1" noChangeArrowheads="1"/>
          </p:cNvPicPr>
          <p:nvPr/>
        </p:nvPicPr>
        <p:blipFill>
          <a:blip r:embed="rId2" cstate="print"/>
          <a:srcRect/>
          <a:stretch>
            <a:fillRect/>
          </a:stretch>
        </p:blipFill>
        <p:spPr bwMode="auto">
          <a:xfrm>
            <a:off x="428596" y="3429000"/>
            <a:ext cx="4095451" cy="3071834"/>
          </a:xfrm>
          <a:prstGeom prst="rect">
            <a:avLst/>
          </a:prstGeom>
          <a:noFill/>
        </p:spPr>
      </p:pic>
      <p:pic>
        <p:nvPicPr>
          <p:cNvPr id="23" name="Picture 6" descr="C:\Users\steve.tonegato.CSPL.000\Desktop\IMRC REPORT PRESENTATION\IMG_0232.jpg"/>
          <p:cNvPicPr>
            <a:picLocks noChangeAspect="1" noChangeArrowheads="1"/>
          </p:cNvPicPr>
          <p:nvPr/>
        </p:nvPicPr>
        <p:blipFill>
          <a:blip r:embed="rId3" cstate="print"/>
          <a:srcRect/>
          <a:stretch>
            <a:fillRect/>
          </a:stretch>
        </p:blipFill>
        <p:spPr bwMode="auto">
          <a:xfrm>
            <a:off x="4500562" y="3429000"/>
            <a:ext cx="4071966" cy="3053978"/>
          </a:xfrm>
          <a:prstGeom prst="rect">
            <a:avLst/>
          </a:prstGeom>
          <a:noFill/>
        </p:spPr>
      </p:pic>
      <p:pic>
        <p:nvPicPr>
          <p:cNvPr id="24" name="Picture 5" descr="C:\Users\steve.tonegato.CSPL.000\Desktop\IMRC REPORT PRESENTATION\20060915_0456.JPG"/>
          <p:cNvPicPr>
            <a:picLocks noChangeAspect="1" noChangeArrowheads="1"/>
          </p:cNvPicPr>
          <p:nvPr/>
        </p:nvPicPr>
        <p:blipFill>
          <a:blip r:embed="rId4" cstate="print"/>
          <a:srcRect/>
          <a:stretch>
            <a:fillRect/>
          </a:stretch>
        </p:blipFill>
        <p:spPr bwMode="auto">
          <a:xfrm>
            <a:off x="4500562" y="714356"/>
            <a:ext cx="4071966" cy="2714645"/>
          </a:xfrm>
          <a:prstGeom prst="rect">
            <a:avLst/>
          </a:prstGeom>
          <a:noFill/>
        </p:spPr>
      </p:pic>
      <p:sp>
        <p:nvSpPr>
          <p:cNvPr id="2" name="Text Placeholder 1"/>
          <p:cNvSpPr>
            <a:spLocks noGrp="1"/>
          </p:cNvSpPr>
          <p:nvPr>
            <p:ph type="body" sz="quarter" idx="10"/>
          </p:nvPr>
        </p:nvSpPr>
        <p:spPr>
          <a:xfrm>
            <a:off x="500034" y="214290"/>
            <a:ext cx="7858180" cy="500066"/>
          </a:xfrm>
        </p:spPr>
        <p:txBody>
          <a:bodyPr/>
          <a:lstStyle/>
          <a:p>
            <a:r>
              <a:rPr smtClean="0"/>
              <a:t>Challenges</a:t>
            </a:r>
            <a:endParaRPr lang="en-US" dirty="0"/>
          </a:p>
        </p:txBody>
      </p:sp>
      <p:pic>
        <p:nvPicPr>
          <p:cNvPr id="22" name="Picture 2" descr="C:\Users\steve.tonegato.CSPL.000\Desktop\IMRC REPORT PRESENTATION\20060915_0342.JPG"/>
          <p:cNvPicPr>
            <a:picLocks noChangeAspect="1" noChangeArrowheads="1"/>
          </p:cNvPicPr>
          <p:nvPr/>
        </p:nvPicPr>
        <p:blipFill>
          <a:blip r:embed="rId5" cstate="print"/>
          <a:srcRect/>
          <a:stretch>
            <a:fillRect/>
          </a:stretch>
        </p:blipFill>
        <p:spPr bwMode="auto">
          <a:xfrm>
            <a:off x="428596" y="714356"/>
            <a:ext cx="4071966" cy="2714644"/>
          </a:xfrm>
          <a:prstGeom prst="rect">
            <a:avLst/>
          </a:prstGeom>
          <a:noFill/>
        </p:spPr>
      </p:pic>
      <p:pic>
        <p:nvPicPr>
          <p:cNvPr id="26" name="Picture 5" descr="E:\Photos\Station ug\IMG_9766.jpg"/>
          <p:cNvPicPr>
            <a:picLocks noChangeAspect="1" noChangeArrowheads="1"/>
          </p:cNvPicPr>
          <p:nvPr/>
        </p:nvPicPr>
        <p:blipFill>
          <a:blip r:embed="rId6" cstate="print"/>
          <a:srcRect/>
          <a:stretch>
            <a:fillRect/>
          </a:stretch>
        </p:blipFill>
        <p:spPr bwMode="auto">
          <a:xfrm>
            <a:off x="214282" y="928670"/>
            <a:ext cx="3880820" cy="4786346"/>
          </a:xfrm>
          <a:prstGeom prst="rect">
            <a:avLst/>
          </a:prstGeom>
          <a:noFill/>
        </p:spPr>
      </p:pic>
      <p:pic>
        <p:nvPicPr>
          <p:cNvPr id="27" name="Picture 4" descr="E:\Photos\NRE ug\Picture 036.jpg"/>
          <p:cNvPicPr>
            <a:picLocks noChangeAspect="1" noChangeArrowheads="1"/>
          </p:cNvPicPr>
          <p:nvPr/>
        </p:nvPicPr>
        <p:blipFill>
          <a:blip r:embed="rId7" cstate="print"/>
          <a:srcRect/>
          <a:stretch>
            <a:fillRect/>
          </a:stretch>
        </p:blipFill>
        <p:spPr bwMode="auto">
          <a:xfrm>
            <a:off x="4071934" y="357166"/>
            <a:ext cx="4857784" cy="6000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24"/>
                                        </p:tgtEl>
                                      </p:cBhvr>
                                    </p:animEffect>
                                    <p:set>
                                      <p:cBhvr>
                                        <p:cTn id="10" dur="1" fill="hold">
                                          <p:stCondLst>
                                            <p:cond delay="499"/>
                                          </p:stCondLst>
                                        </p:cTn>
                                        <p:tgtEl>
                                          <p:spTgt spid="24"/>
                                        </p:tgtEl>
                                        <p:attrNameLst>
                                          <p:attrName>style.visibility</p:attrName>
                                        </p:attrNameLst>
                                      </p:cBhvr>
                                      <p:to>
                                        <p:strVal val="hidden"/>
                                      </p:to>
                                    </p:set>
                                  </p:childTnLst>
                                </p:cTn>
                              </p:par>
                              <p:par>
                                <p:cTn id="11" presetID="9" presetClass="exit" presetSubtype="0" fill="hold" nodeType="withEffect">
                                  <p:stCondLst>
                                    <p:cond delay="0"/>
                                  </p:stCondLst>
                                  <p:childTnLst>
                                    <p:animEffect transition="out" filter="dissolve">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par>
                                <p:cTn id="14" presetID="9" presetClass="exit" presetSubtype="0" fill="hold" nodeType="withEffect">
                                  <p:stCondLst>
                                    <p:cond delay="0"/>
                                  </p:stCondLst>
                                  <p:childTnLst>
                                    <p:animEffect transition="out" filter="dissolve">
                                      <p:cBhvr>
                                        <p:cTn id="15" dur="500"/>
                                        <p:tgtEl>
                                          <p:spTgt spid="25"/>
                                        </p:tgtEl>
                                      </p:cBhvr>
                                    </p:animEffect>
                                    <p:set>
                                      <p:cBhvr>
                                        <p:cTn id="16" dur="1" fill="hold">
                                          <p:stCondLst>
                                            <p:cond delay="499"/>
                                          </p:stCondLst>
                                        </p:cTn>
                                        <p:tgtEl>
                                          <p:spTgt spid="25"/>
                                        </p:tgtEl>
                                        <p:attrNameLst>
                                          <p:attrName>style.visibility</p:attrName>
                                        </p:attrNameLst>
                                      </p:cBhvr>
                                      <p:to>
                                        <p:strVal val="hidden"/>
                                      </p:to>
                                    </p:set>
                                  </p:childTnLst>
                                </p:cTn>
                              </p:par>
                              <p:par>
                                <p:cTn id="17" presetID="9"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dissolve">
                                      <p:cBhvr>
                                        <p:cTn id="19" dur="500"/>
                                        <p:tgtEl>
                                          <p:spTgt spid="26"/>
                                        </p:tgtEl>
                                      </p:cBhvr>
                                    </p:animEffect>
                                  </p:childTnLst>
                                </p:cTn>
                              </p:par>
                              <p:par>
                                <p:cTn id="20" presetID="9"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858180" cy="500066"/>
          </a:xfrm>
        </p:spPr>
        <p:txBody>
          <a:bodyPr/>
          <a:lstStyle/>
          <a:p>
            <a:r>
              <a:rPr smtClean="0"/>
              <a:t>Challenges</a:t>
            </a:r>
            <a:endParaRPr lang="en-US" dirty="0"/>
          </a:p>
        </p:txBody>
      </p:sp>
      <p:pic>
        <p:nvPicPr>
          <p:cNvPr id="20" name="Picture 3" descr="O:\Mines Rescue\Southern\Administration\Photo's Steve\Picture 025.jpg"/>
          <p:cNvPicPr>
            <a:picLocks noChangeAspect="1" noChangeArrowheads="1"/>
          </p:cNvPicPr>
          <p:nvPr/>
        </p:nvPicPr>
        <p:blipFill>
          <a:blip r:embed="rId2" cstate="print"/>
          <a:srcRect/>
          <a:stretch>
            <a:fillRect/>
          </a:stretch>
        </p:blipFill>
        <p:spPr bwMode="auto">
          <a:xfrm>
            <a:off x="4786314" y="3714752"/>
            <a:ext cx="4107686" cy="3005623"/>
          </a:xfrm>
          <a:prstGeom prst="rect">
            <a:avLst/>
          </a:prstGeom>
          <a:noFill/>
        </p:spPr>
      </p:pic>
      <p:pic>
        <p:nvPicPr>
          <p:cNvPr id="21" name="Picture 2" descr="E:\Photos\station general\IMG_9605.jpg"/>
          <p:cNvPicPr>
            <a:picLocks noChangeAspect="1" noChangeArrowheads="1"/>
          </p:cNvPicPr>
          <p:nvPr/>
        </p:nvPicPr>
        <p:blipFill>
          <a:blip r:embed="rId3" cstate="print"/>
          <a:srcRect/>
          <a:stretch>
            <a:fillRect/>
          </a:stretch>
        </p:blipFill>
        <p:spPr bwMode="auto">
          <a:xfrm>
            <a:off x="142845" y="857232"/>
            <a:ext cx="4429156" cy="295266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85720" y="214290"/>
            <a:ext cx="8358246" cy="500066"/>
          </a:xfrm>
        </p:spPr>
        <p:txBody>
          <a:bodyPr/>
          <a:lstStyle/>
          <a:p>
            <a:r>
              <a:rPr lang="en-US" dirty="0" smtClean="0"/>
              <a:t>Overall Strategy</a:t>
            </a:r>
            <a:endParaRPr lang="en-US" dirty="0"/>
          </a:p>
        </p:txBody>
      </p:sp>
      <p:sp>
        <p:nvSpPr>
          <p:cNvPr id="4" name="Text Placeholder 3"/>
          <p:cNvSpPr>
            <a:spLocks noGrp="1"/>
          </p:cNvSpPr>
          <p:nvPr>
            <p:ph type="body" sz="quarter" idx="11"/>
          </p:nvPr>
        </p:nvSpPr>
        <p:spPr>
          <a:xfrm>
            <a:off x="285720" y="1214422"/>
            <a:ext cx="8215313" cy="714361"/>
          </a:xfrm>
        </p:spPr>
        <p:txBody>
          <a:bodyPr/>
          <a:lstStyle/>
          <a:p>
            <a:pPr marL="342900" indent="-342900">
              <a:buNone/>
            </a:pPr>
            <a:r>
              <a:rPr lang="en-US" sz="2400" dirty="0" smtClean="0">
                <a:effectLst/>
              </a:rPr>
              <a:t>Determine and define “Key elements” of program</a:t>
            </a:r>
          </a:p>
          <a:p>
            <a:pPr marL="342900" lvl="0" indent="-342900">
              <a:buNone/>
            </a:pPr>
            <a:endParaRPr lang="en-US" sz="2400" dirty="0" smtClean="0">
              <a:effectLst/>
            </a:endParaRPr>
          </a:p>
          <a:p>
            <a:pPr marL="342900" indent="-342900">
              <a:buNone/>
            </a:pPr>
            <a:endParaRPr lang="en-US" sz="2400" dirty="0" smtClean="0">
              <a:effectLst/>
            </a:endParaRPr>
          </a:p>
        </p:txBody>
      </p:sp>
      <p:sp>
        <p:nvSpPr>
          <p:cNvPr id="5" name="TextBox 4"/>
          <p:cNvSpPr txBox="1"/>
          <p:nvPr/>
        </p:nvSpPr>
        <p:spPr>
          <a:xfrm>
            <a:off x="428596" y="1643050"/>
            <a:ext cx="1714512" cy="2862322"/>
          </a:xfrm>
          <a:prstGeom prst="rect">
            <a:avLst/>
          </a:prstGeom>
          <a:noFill/>
        </p:spPr>
        <p:txBody>
          <a:bodyPr wrap="square" rtlCol="0">
            <a:spAutoFit/>
          </a:bodyPr>
          <a:lstStyle/>
          <a:p>
            <a:pPr>
              <a:lnSpc>
                <a:spcPct val="200000"/>
              </a:lnSpc>
            </a:pPr>
            <a:r>
              <a:rPr lang="en-US" b="1" u="sng" dirty="0" smtClean="0"/>
              <a:t>Competition</a:t>
            </a:r>
          </a:p>
          <a:p>
            <a:pPr>
              <a:lnSpc>
                <a:spcPct val="200000"/>
              </a:lnSpc>
            </a:pPr>
            <a:r>
              <a:rPr lang="en-US" dirty="0" smtClean="0"/>
              <a:t>Philosophy</a:t>
            </a:r>
          </a:p>
          <a:p>
            <a:pPr>
              <a:lnSpc>
                <a:spcPct val="200000"/>
              </a:lnSpc>
            </a:pPr>
            <a:r>
              <a:rPr lang="en-AU" dirty="0" smtClean="0"/>
              <a:t>Events</a:t>
            </a:r>
          </a:p>
          <a:p>
            <a:pPr>
              <a:lnSpc>
                <a:spcPct val="200000"/>
              </a:lnSpc>
            </a:pPr>
            <a:r>
              <a:rPr lang="en-AU" dirty="0" smtClean="0"/>
              <a:t>Location</a:t>
            </a:r>
          </a:p>
          <a:p>
            <a:pPr>
              <a:lnSpc>
                <a:spcPct val="200000"/>
              </a:lnSpc>
            </a:pPr>
            <a:endParaRPr lang="en-US" dirty="0" smtClean="0"/>
          </a:p>
        </p:txBody>
      </p:sp>
      <p:sp>
        <p:nvSpPr>
          <p:cNvPr id="6" name="TextBox 5"/>
          <p:cNvSpPr txBox="1"/>
          <p:nvPr/>
        </p:nvSpPr>
        <p:spPr>
          <a:xfrm>
            <a:off x="2857488" y="2428868"/>
            <a:ext cx="2786082" cy="2308324"/>
          </a:xfrm>
          <a:prstGeom prst="rect">
            <a:avLst/>
          </a:prstGeom>
          <a:noFill/>
        </p:spPr>
        <p:txBody>
          <a:bodyPr wrap="square" rtlCol="0">
            <a:spAutoFit/>
          </a:bodyPr>
          <a:lstStyle/>
          <a:p>
            <a:pPr>
              <a:lnSpc>
                <a:spcPct val="200000"/>
              </a:lnSpc>
            </a:pPr>
            <a:r>
              <a:rPr lang="en-US" b="1" u="sng" dirty="0" smtClean="0"/>
              <a:t>Communication</a:t>
            </a:r>
          </a:p>
          <a:p>
            <a:pPr>
              <a:lnSpc>
                <a:spcPct val="200000"/>
              </a:lnSpc>
            </a:pPr>
            <a:r>
              <a:rPr lang="en-US" dirty="0" smtClean="0"/>
              <a:t>Competition Information</a:t>
            </a:r>
          </a:p>
          <a:p>
            <a:pPr>
              <a:lnSpc>
                <a:spcPct val="200000"/>
              </a:lnSpc>
            </a:pPr>
            <a:r>
              <a:rPr lang="en-AU" dirty="0" smtClean="0"/>
              <a:t>Reference Material</a:t>
            </a:r>
          </a:p>
          <a:p>
            <a:pPr>
              <a:lnSpc>
                <a:spcPct val="200000"/>
              </a:lnSpc>
            </a:pPr>
            <a:endParaRPr lang="en-US" dirty="0" smtClean="0"/>
          </a:p>
        </p:txBody>
      </p:sp>
      <p:sp>
        <p:nvSpPr>
          <p:cNvPr id="7" name="TextBox 6"/>
          <p:cNvSpPr txBox="1"/>
          <p:nvPr/>
        </p:nvSpPr>
        <p:spPr>
          <a:xfrm>
            <a:off x="6215074" y="3143248"/>
            <a:ext cx="2286016" cy="3416320"/>
          </a:xfrm>
          <a:prstGeom prst="rect">
            <a:avLst/>
          </a:prstGeom>
          <a:noFill/>
        </p:spPr>
        <p:txBody>
          <a:bodyPr wrap="square" rtlCol="0">
            <a:spAutoFit/>
          </a:bodyPr>
          <a:lstStyle/>
          <a:p>
            <a:pPr>
              <a:lnSpc>
                <a:spcPct val="200000"/>
              </a:lnSpc>
            </a:pPr>
            <a:r>
              <a:rPr lang="en-US" b="1" u="sng" dirty="0" smtClean="0"/>
              <a:t>Ancillary</a:t>
            </a:r>
          </a:p>
          <a:p>
            <a:pPr>
              <a:lnSpc>
                <a:spcPct val="200000"/>
              </a:lnSpc>
            </a:pPr>
            <a:r>
              <a:rPr lang="en-AU" dirty="0" smtClean="0"/>
              <a:t>Transport</a:t>
            </a:r>
          </a:p>
          <a:p>
            <a:pPr>
              <a:lnSpc>
                <a:spcPct val="200000"/>
              </a:lnSpc>
            </a:pPr>
            <a:r>
              <a:rPr lang="en-AU" dirty="0" smtClean="0"/>
              <a:t>Accommodation</a:t>
            </a:r>
          </a:p>
          <a:p>
            <a:pPr>
              <a:lnSpc>
                <a:spcPct val="200000"/>
              </a:lnSpc>
            </a:pPr>
            <a:r>
              <a:rPr lang="en-AU" dirty="0" smtClean="0"/>
              <a:t>Functions</a:t>
            </a:r>
          </a:p>
          <a:p>
            <a:pPr>
              <a:lnSpc>
                <a:spcPct val="200000"/>
              </a:lnSpc>
            </a:pPr>
            <a:r>
              <a:rPr lang="en-AU" dirty="0" smtClean="0"/>
              <a:t>Station visits</a:t>
            </a:r>
          </a:p>
          <a:p>
            <a:pPr>
              <a:lnSpc>
                <a:spcPct val="200000"/>
              </a:lnSpc>
            </a:pPr>
            <a:endParaRPr lang="en-US" dirty="0" smtClean="0"/>
          </a:p>
        </p:txBody>
      </p:sp>
      <p:sp>
        <p:nvSpPr>
          <p:cNvPr id="8" name="Text Placeholder 3"/>
          <p:cNvSpPr txBox="1">
            <a:spLocks/>
          </p:cNvSpPr>
          <p:nvPr/>
        </p:nvSpPr>
        <p:spPr>
          <a:xfrm>
            <a:off x="285720" y="2786058"/>
            <a:ext cx="8215313" cy="714361"/>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Communicate, Communicate, Communicate</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
        <p:nvSpPr>
          <p:cNvPr id="9" name="Text Placeholder 3"/>
          <p:cNvSpPr txBox="1">
            <a:spLocks/>
          </p:cNvSpPr>
          <p:nvPr/>
        </p:nvSpPr>
        <p:spPr>
          <a:xfrm>
            <a:off x="428596" y="4286256"/>
            <a:ext cx="8215313" cy="714361"/>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Ensure adequate resourcing</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2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0" nodeType="clickEffect">
                                  <p:stCondLst>
                                    <p:cond delay="0"/>
                                  </p:stCondLst>
                                  <p:childTnLst>
                                    <p:animEffect transition="out" filter="dissolve">
                                      <p:cBhvr>
                                        <p:cTn id="29" dur="500"/>
                                        <p:tgtEl>
                                          <p:spTgt spid="4">
                                            <p:txEl>
                                              <p:pRg st="0" end="0"/>
                                            </p:txEl>
                                          </p:spTgt>
                                        </p:tgtEl>
                                      </p:cBhvr>
                                    </p:animEffect>
                                    <p:set>
                                      <p:cBhvr>
                                        <p:cTn id="30" dur="1" fill="hold">
                                          <p:stCondLst>
                                            <p:cond delay="499"/>
                                          </p:stCondLst>
                                        </p:cTn>
                                        <p:tgtEl>
                                          <p:spTgt spid="4">
                                            <p:txEl>
                                              <p:pRg st="0" end="0"/>
                                            </p:txEl>
                                          </p:spTgt>
                                        </p:tgtEl>
                                        <p:attrNameLst>
                                          <p:attrName>style.visibility</p:attrName>
                                        </p:attrNameLst>
                                      </p:cBhvr>
                                      <p:to>
                                        <p:strVal val="hidden"/>
                                      </p:to>
                                    </p:set>
                                  </p:childTnLst>
                                </p:cTn>
                              </p:par>
                              <p:par>
                                <p:cTn id="31" presetID="9" presetClass="exit" presetSubtype="0" fill="hold" grpId="1" nodeType="withEffect">
                                  <p:stCondLst>
                                    <p:cond delay="0"/>
                                  </p:stCondLst>
                                  <p:childTnLst>
                                    <p:animEffect transition="out" filter="dissolv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9" presetClass="exit" presetSubtype="0" fill="hold" grpId="1" nodeType="withEffect">
                                  <p:stCondLst>
                                    <p:cond delay="0"/>
                                  </p:stCondLst>
                                  <p:childTnLst>
                                    <p:animEffect transition="out" filter="dissolv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9" presetClass="exit" presetSubtype="0" fill="hold" grpId="1" nodeType="withEffect">
                                  <p:stCondLst>
                                    <p:cond delay="0"/>
                                  </p:stCondLst>
                                  <p:childTnLst>
                                    <p:animEffect transition="out" filter="dissolv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9" presetClass="entr" presetSubtype="0" fill="hold" grpId="1"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2" nodeType="clickEffect">
                                  <p:stCondLst>
                                    <p:cond delay="0"/>
                                  </p:stCondLst>
                                  <p:childTnLst>
                                    <p:animEffect transition="out" filter="dissolv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9" presetClass="entr" presetSubtype="0" fill="hold" grpId="1"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ssolv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6" grpId="0"/>
      <p:bldP spid="6" grpId="1"/>
      <p:bldP spid="7" grpId="0"/>
      <p:bldP spid="7" grpId="1"/>
      <p:bldP spid="8" grpId="0"/>
      <p:bldP spid="8" grpId="1"/>
      <p:bldP spid="8" grpId="2"/>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2143108" y="4357694"/>
            <a:ext cx="1214446" cy="307777"/>
          </a:xfrm>
          <a:prstGeom prst="rect">
            <a:avLst/>
          </a:prstGeom>
          <a:solidFill>
            <a:srgbClr val="FF0000"/>
          </a:solidFill>
        </p:spPr>
        <p:txBody>
          <a:bodyPr wrap="square" rtlCol="0">
            <a:spAutoFit/>
          </a:bodyPr>
          <a:lstStyle/>
          <a:p>
            <a:pPr algn="ctr"/>
            <a:r>
              <a:rPr lang="en-AU" sz="1400" b="1" dirty="0" smtClean="0">
                <a:solidFill>
                  <a:schemeClr val="bg1"/>
                </a:solidFill>
              </a:rPr>
              <a:t>121 </a:t>
            </a:r>
            <a:r>
              <a:rPr lang="en-AU" sz="1000" b="1" dirty="0" smtClean="0">
                <a:solidFill>
                  <a:schemeClr val="bg1"/>
                </a:solidFill>
              </a:rPr>
              <a:t>days</a:t>
            </a:r>
            <a:endParaRPr lang="en-US" sz="1000" b="1" dirty="0">
              <a:solidFill>
                <a:schemeClr val="bg1"/>
              </a:solidFill>
            </a:endParaRPr>
          </a:p>
        </p:txBody>
      </p:sp>
      <p:sp>
        <p:nvSpPr>
          <p:cNvPr id="27" name="TextBox 26"/>
          <p:cNvSpPr txBox="1"/>
          <p:nvPr/>
        </p:nvSpPr>
        <p:spPr>
          <a:xfrm>
            <a:off x="357158" y="2214554"/>
            <a:ext cx="1214446" cy="307777"/>
          </a:xfrm>
          <a:prstGeom prst="rect">
            <a:avLst/>
          </a:prstGeom>
          <a:solidFill>
            <a:srgbClr val="F0F03A"/>
          </a:solidFill>
        </p:spPr>
        <p:txBody>
          <a:bodyPr wrap="square" rtlCol="0">
            <a:spAutoFit/>
          </a:bodyPr>
          <a:lstStyle/>
          <a:p>
            <a:pPr algn="ctr"/>
            <a:r>
              <a:rPr lang="en-AU" sz="1400" b="1" dirty="0" smtClean="0"/>
              <a:t>210 </a:t>
            </a:r>
            <a:r>
              <a:rPr lang="en-AU" sz="1000" b="1" dirty="0" smtClean="0"/>
              <a:t>days</a:t>
            </a:r>
            <a:endParaRPr lang="en-US" sz="1000" b="1" dirty="0"/>
          </a:p>
        </p:txBody>
      </p:sp>
      <p:sp>
        <p:nvSpPr>
          <p:cNvPr id="28" name="TextBox 27"/>
          <p:cNvSpPr txBox="1"/>
          <p:nvPr/>
        </p:nvSpPr>
        <p:spPr>
          <a:xfrm>
            <a:off x="71406" y="1428736"/>
            <a:ext cx="857224" cy="307777"/>
          </a:xfrm>
          <a:prstGeom prst="rect">
            <a:avLst/>
          </a:prstGeom>
          <a:solidFill>
            <a:srgbClr val="00B050"/>
          </a:solidFill>
        </p:spPr>
        <p:txBody>
          <a:bodyPr wrap="square" rtlCol="0">
            <a:spAutoFit/>
          </a:bodyPr>
          <a:lstStyle/>
          <a:p>
            <a:pPr algn="ctr"/>
            <a:r>
              <a:rPr lang="en-AU" sz="1400" b="1" dirty="0" smtClean="0">
                <a:solidFill>
                  <a:schemeClr val="bg1"/>
                </a:solidFill>
              </a:rPr>
              <a:t>260 </a:t>
            </a:r>
            <a:r>
              <a:rPr lang="en-AU" sz="1000" b="1" dirty="0" smtClean="0">
                <a:solidFill>
                  <a:schemeClr val="bg1"/>
                </a:solidFill>
              </a:rPr>
              <a:t>days</a:t>
            </a:r>
            <a:endParaRPr lang="en-US" sz="1000" b="1" dirty="0">
              <a:solidFill>
                <a:schemeClr val="bg1"/>
              </a:solidFill>
            </a:endParaRPr>
          </a:p>
        </p:txBody>
      </p:sp>
      <p:sp>
        <p:nvSpPr>
          <p:cNvPr id="25" name="TextBox 24"/>
          <p:cNvSpPr txBox="1"/>
          <p:nvPr/>
        </p:nvSpPr>
        <p:spPr>
          <a:xfrm>
            <a:off x="2857488" y="5286388"/>
            <a:ext cx="1214446" cy="307777"/>
          </a:xfrm>
          <a:prstGeom prst="rect">
            <a:avLst/>
          </a:prstGeom>
          <a:solidFill>
            <a:schemeClr val="tx1"/>
          </a:solidFill>
        </p:spPr>
        <p:txBody>
          <a:bodyPr wrap="square" rtlCol="0">
            <a:spAutoFit/>
          </a:bodyPr>
          <a:lstStyle/>
          <a:p>
            <a:pPr algn="ctr"/>
            <a:r>
              <a:rPr lang="en-AU" sz="1400" b="1" dirty="0" smtClean="0">
                <a:solidFill>
                  <a:schemeClr val="bg1"/>
                </a:solidFill>
              </a:rPr>
              <a:t>100 </a:t>
            </a:r>
            <a:r>
              <a:rPr lang="en-AU" sz="1000" b="1" dirty="0" smtClean="0">
                <a:solidFill>
                  <a:schemeClr val="bg1"/>
                </a:solidFill>
              </a:rPr>
              <a:t>days</a:t>
            </a:r>
            <a:endParaRPr lang="en-US" sz="1000" b="1" dirty="0">
              <a:solidFill>
                <a:schemeClr val="bg1"/>
              </a:solidFill>
            </a:endParaRPr>
          </a:p>
        </p:txBody>
      </p:sp>
      <p:sp>
        <p:nvSpPr>
          <p:cNvPr id="22" name="TextBox 21"/>
          <p:cNvSpPr txBox="1"/>
          <p:nvPr/>
        </p:nvSpPr>
        <p:spPr>
          <a:xfrm>
            <a:off x="1785918" y="3929066"/>
            <a:ext cx="1214446" cy="307777"/>
          </a:xfrm>
          <a:prstGeom prst="rect">
            <a:avLst/>
          </a:prstGeom>
          <a:solidFill>
            <a:schemeClr val="accent6">
              <a:lumMod val="75000"/>
            </a:schemeClr>
          </a:solidFill>
        </p:spPr>
        <p:txBody>
          <a:bodyPr wrap="square" rtlCol="0">
            <a:spAutoFit/>
          </a:bodyPr>
          <a:lstStyle/>
          <a:p>
            <a:pPr algn="ctr"/>
            <a:r>
              <a:rPr lang="en-AU" sz="1400" b="1" dirty="0" smtClean="0">
                <a:solidFill>
                  <a:schemeClr val="bg1"/>
                </a:solidFill>
              </a:rPr>
              <a:t>135 </a:t>
            </a:r>
            <a:r>
              <a:rPr lang="en-AU" sz="1000" b="1" dirty="0" smtClean="0">
                <a:solidFill>
                  <a:schemeClr val="bg1"/>
                </a:solidFill>
              </a:rPr>
              <a:t>days</a:t>
            </a:r>
            <a:endParaRPr lang="en-US" sz="1000" b="1" dirty="0">
              <a:solidFill>
                <a:schemeClr val="bg1"/>
              </a:solidFill>
            </a:endParaRPr>
          </a:p>
        </p:txBody>
      </p:sp>
      <p:sp>
        <p:nvSpPr>
          <p:cNvPr id="34" name="TextBox 33"/>
          <p:cNvSpPr txBox="1"/>
          <p:nvPr/>
        </p:nvSpPr>
        <p:spPr>
          <a:xfrm>
            <a:off x="2428860" y="4786322"/>
            <a:ext cx="1214446" cy="307777"/>
          </a:xfrm>
          <a:prstGeom prst="rect">
            <a:avLst/>
          </a:prstGeom>
          <a:solidFill>
            <a:srgbClr val="C00000"/>
          </a:solidFill>
        </p:spPr>
        <p:txBody>
          <a:bodyPr wrap="square" rtlCol="0">
            <a:spAutoFit/>
          </a:bodyPr>
          <a:lstStyle/>
          <a:p>
            <a:pPr algn="ctr"/>
            <a:r>
              <a:rPr lang="en-AU" sz="1400" b="1" dirty="0" smtClean="0">
                <a:solidFill>
                  <a:schemeClr val="bg1"/>
                </a:solidFill>
              </a:rPr>
              <a:t>107 </a:t>
            </a:r>
            <a:r>
              <a:rPr lang="en-AU" sz="1000" b="1" dirty="0" smtClean="0">
                <a:solidFill>
                  <a:schemeClr val="bg1"/>
                </a:solidFill>
              </a:rPr>
              <a:t>days</a:t>
            </a:r>
            <a:endParaRPr lang="en-US" sz="1000" b="1" dirty="0">
              <a:solidFill>
                <a:schemeClr val="bg1"/>
              </a:solidFill>
            </a:endParaRPr>
          </a:p>
        </p:txBody>
      </p:sp>
      <p:sp>
        <p:nvSpPr>
          <p:cNvPr id="26" name="TextBox 25"/>
          <p:cNvSpPr txBox="1"/>
          <p:nvPr/>
        </p:nvSpPr>
        <p:spPr>
          <a:xfrm>
            <a:off x="785786" y="2714620"/>
            <a:ext cx="1214446" cy="307777"/>
          </a:xfrm>
          <a:prstGeom prst="rect">
            <a:avLst/>
          </a:prstGeom>
          <a:solidFill>
            <a:srgbClr val="FFFF00"/>
          </a:solidFill>
        </p:spPr>
        <p:txBody>
          <a:bodyPr wrap="square" rtlCol="0">
            <a:spAutoFit/>
          </a:bodyPr>
          <a:lstStyle/>
          <a:p>
            <a:pPr algn="ctr"/>
            <a:r>
              <a:rPr lang="en-AU" sz="1400" b="1" dirty="0" smtClean="0"/>
              <a:t>196 </a:t>
            </a:r>
            <a:r>
              <a:rPr lang="en-AU" sz="1000" b="1" dirty="0" smtClean="0"/>
              <a:t>days</a:t>
            </a:r>
            <a:endParaRPr lang="en-US" sz="1000" b="1" dirty="0"/>
          </a:p>
        </p:txBody>
      </p:sp>
      <p:sp>
        <p:nvSpPr>
          <p:cNvPr id="20" name="TextBox 19"/>
          <p:cNvSpPr txBox="1"/>
          <p:nvPr/>
        </p:nvSpPr>
        <p:spPr>
          <a:xfrm>
            <a:off x="1428728" y="3500438"/>
            <a:ext cx="1214446" cy="307777"/>
          </a:xfrm>
          <a:prstGeom prst="rect">
            <a:avLst/>
          </a:prstGeom>
          <a:solidFill>
            <a:schemeClr val="tx2">
              <a:lumMod val="60000"/>
              <a:lumOff val="40000"/>
            </a:schemeClr>
          </a:solidFill>
        </p:spPr>
        <p:txBody>
          <a:bodyPr wrap="square" rtlCol="0">
            <a:spAutoFit/>
          </a:bodyPr>
          <a:lstStyle/>
          <a:p>
            <a:pPr algn="ctr"/>
            <a:r>
              <a:rPr lang="en-AU" sz="1400" b="1" dirty="0" smtClean="0">
                <a:solidFill>
                  <a:schemeClr val="bg1"/>
                </a:solidFill>
              </a:rPr>
              <a:t>158 </a:t>
            </a:r>
            <a:r>
              <a:rPr lang="en-AU" sz="1000" b="1" dirty="0" smtClean="0">
                <a:solidFill>
                  <a:schemeClr val="bg1"/>
                </a:solidFill>
              </a:rPr>
              <a:t>days</a:t>
            </a:r>
            <a:endParaRPr lang="en-US" sz="1000" b="1" dirty="0">
              <a:solidFill>
                <a:schemeClr val="bg1"/>
              </a:solidFill>
            </a:endParaRPr>
          </a:p>
        </p:txBody>
      </p:sp>
      <p:sp>
        <p:nvSpPr>
          <p:cNvPr id="18" name="TextBox 17"/>
          <p:cNvSpPr txBox="1"/>
          <p:nvPr/>
        </p:nvSpPr>
        <p:spPr>
          <a:xfrm>
            <a:off x="1142976" y="3143248"/>
            <a:ext cx="1214446" cy="307777"/>
          </a:xfrm>
          <a:prstGeom prst="rect">
            <a:avLst/>
          </a:prstGeom>
          <a:solidFill>
            <a:schemeClr val="tx2">
              <a:lumMod val="40000"/>
              <a:lumOff val="60000"/>
            </a:schemeClr>
          </a:solidFill>
        </p:spPr>
        <p:txBody>
          <a:bodyPr wrap="square" rtlCol="0">
            <a:spAutoFit/>
          </a:bodyPr>
          <a:lstStyle/>
          <a:p>
            <a:pPr algn="ctr"/>
            <a:r>
              <a:rPr lang="en-AU" sz="1400" b="1" dirty="0" smtClean="0"/>
              <a:t>172 </a:t>
            </a:r>
            <a:r>
              <a:rPr lang="en-AU" sz="1000" b="1" dirty="0" smtClean="0"/>
              <a:t>days</a:t>
            </a:r>
            <a:endParaRPr lang="en-US" sz="1000" b="1" dirty="0"/>
          </a:p>
        </p:txBody>
      </p:sp>
      <p:sp>
        <p:nvSpPr>
          <p:cNvPr id="5" name="Text Placeholder 1"/>
          <p:cNvSpPr>
            <a:spLocks noGrp="1"/>
          </p:cNvSpPr>
          <p:nvPr>
            <p:ph type="body" sz="quarter" idx="10"/>
          </p:nvPr>
        </p:nvSpPr>
        <p:spPr>
          <a:xfrm>
            <a:off x="285720" y="142852"/>
            <a:ext cx="8358246" cy="500066"/>
          </a:xfrm>
        </p:spPr>
        <p:txBody>
          <a:bodyPr/>
          <a:lstStyle/>
          <a:p>
            <a:r>
              <a:rPr lang="en-US" dirty="0" smtClean="0"/>
              <a:t>Timeline -2010</a:t>
            </a:r>
            <a:endParaRPr lang="en-US" dirty="0"/>
          </a:p>
        </p:txBody>
      </p:sp>
      <p:cxnSp>
        <p:nvCxnSpPr>
          <p:cNvPr id="9" name="Straight Arrow Connector 8"/>
          <p:cNvCxnSpPr/>
          <p:nvPr/>
        </p:nvCxnSpPr>
        <p:spPr>
          <a:xfrm rot="16200000" flipH="1">
            <a:off x="7115" y="1293007"/>
            <a:ext cx="5072098" cy="420054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2" name="Text Placeholder 3"/>
          <p:cNvSpPr>
            <a:spLocks noGrp="1"/>
          </p:cNvSpPr>
          <p:nvPr>
            <p:ph type="body" sz="quarter" idx="11"/>
          </p:nvPr>
        </p:nvSpPr>
        <p:spPr>
          <a:xfrm>
            <a:off x="571472" y="714356"/>
            <a:ext cx="4000528" cy="500066"/>
          </a:xfrm>
        </p:spPr>
        <p:txBody>
          <a:bodyPr/>
          <a:lstStyle/>
          <a:p>
            <a:pPr marL="342900" indent="-342900">
              <a:buNone/>
            </a:pPr>
            <a:r>
              <a:rPr lang="en-US" sz="1400" dirty="0" smtClean="0">
                <a:effectLst/>
              </a:rPr>
              <a:t>27 Jan</a:t>
            </a:r>
            <a:r>
              <a:rPr lang="en-US" sz="1400" b="0" dirty="0" smtClean="0">
                <a:effectLst/>
              </a:rPr>
              <a:t>	 Coal Services Board Decision</a:t>
            </a:r>
          </a:p>
          <a:p>
            <a:pPr marL="342900" indent="-342900">
              <a:buNone/>
            </a:pPr>
            <a:endParaRPr lang="en-US" sz="1400" b="0" dirty="0">
              <a:effectLst/>
            </a:endParaRPr>
          </a:p>
        </p:txBody>
      </p:sp>
      <p:sp>
        <p:nvSpPr>
          <p:cNvPr id="13" name="Text Placeholder 3"/>
          <p:cNvSpPr txBox="1">
            <a:spLocks/>
          </p:cNvSpPr>
          <p:nvPr/>
        </p:nvSpPr>
        <p:spPr>
          <a:xfrm>
            <a:off x="857224" y="1214422"/>
            <a:ext cx="8358246" cy="500066"/>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25</a:t>
            </a:r>
            <a:r>
              <a:rPr kumimoji="0" lang="en-US" sz="1400" b="1" i="0" u="none" strike="noStrike" kern="1200" cap="none" spc="0" normalizeH="0" noProof="0" dirty="0" smtClean="0">
                <a:ln>
                  <a:noFill/>
                </a:ln>
                <a:solidFill>
                  <a:schemeClr val="tx1"/>
                </a:solidFill>
                <a:effectLst/>
                <a:uLnTx/>
                <a:uFillTx/>
                <a:latin typeface="Arial" pitchFamily="34" charset="0"/>
                <a:ea typeface="+mn-ea"/>
                <a:cs typeface="Arial" pitchFamily="34" charset="0"/>
              </a:rPr>
              <a:t> Feb</a:t>
            </a: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 Notification of Competition</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 </a:t>
            </a:r>
            <a:r>
              <a:rPr kumimoji="0" lang="en-US" sz="1400" b="1" i="0" u="none" strike="noStrike" kern="1200" cap="none" spc="0" normalizeH="0" noProof="0" dirty="0" smtClean="0">
                <a:ln>
                  <a:noFill/>
                </a:ln>
                <a:solidFill>
                  <a:schemeClr val="tx1"/>
                </a:solidFill>
                <a:effectLst/>
                <a:uLnTx/>
                <a:uFillTx/>
                <a:latin typeface="Arial" pitchFamily="34" charset="0"/>
                <a:ea typeface="+mn-ea"/>
                <a:cs typeface="Arial" pitchFamily="34" charset="0"/>
              </a:rPr>
              <a:t>“Expression of interest” </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closes 16 April</a:t>
            </a: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14" name="Text Placeholder 3"/>
          <p:cNvSpPr txBox="1">
            <a:spLocks/>
          </p:cNvSpPr>
          <p:nvPr/>
        </p:nvSpPr>
        <p:spPr>
          <a:xfrm>
            <a:off x="1285852" y="1643050"/>
            <a:ext cx="4786346" cy="357190"/>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8  Mar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Accommodation and function</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 rooms booked</a:t>
            </a: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15" name="Text Placeholder 3"/>
          <p:cNvSpPr txBox="1">
            <a:spLocks/>
          </p:cNvSpPr>
          <p:nvPr/>
        </p:nvSpPr>
        <p:spPr>
          <a:xfrm>
            <a:off x="1500166" y="2000240"/>
            <a:ext cx="8358246" cy="500066"/>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16 Apr</a:t>
            </a:r>
            <a:r>
              <a:rPr kumimoji="0" lang="en-US" sz="1400" b="1" i="0" u="none" strike="noStrike" kern="1200" cap="none" spc="0" normalizeH="0" noProof="0" dirty="0" smtClean="0">
                <a:ln>
                  <a:noFill/>
                </a:ln>
                <a:solidFill>
                  <a:schemeClr val="tx1"/>
                </a:solidFill>
                <a:effectLst/>
                <a:uLnTx/>
                <a:uFillTx/>
                <a:latin typeface="Arial" pitchFamily="34" charset="0"/>
                <a:ea typeface="+mn-ea"/>
                <a:cs typeface="Arial" pitchFamily="34" charset="0"/>
              </a:rPr>
              <a:t> 	</a:t>
            </a:r>
            <a:r>
              <a:rPr lang="en-US" sz="1400" b="1" dirty="0" smtClean="0">
                <a:latin typeface="Arial" pitchFamily="34" charset="0"/>
                <a:cs typeface="Arial" pitchFamily="34" charset="0"/>
              </a:rPr>
              <a:t>“Expression of Interest”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deadline closes – 3 Polish,</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 1 English, 2 Chinese, </a:t>
            </a:r>
          </a:p>
          <a:p>
            <a:pPr marL="342900" indent="-342900" fontAlgn="auto">
              <a:spcAft>
                <a:spcPts val="0"/>
              </a:spcAft>
            </a:pPr>
            <a:r>
              <a:rPr lang="en-US" sz="1400" dirty="0" smtClean="0">
                <a:latin typeface="Arial" pitchFamily="34" charset="0"/>
                <a:cs typeface="Arial" pitchFamily="34" charset="0"/>
              </a:rPr>
              <a:t>		</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1 </a:t>
            </a:r>
            <a:r>
              <a:rPr kumimoji="0" lang="en-US" sz="1400" i="0" u="none" strike="noStrike" kern="1200" cap="none" spc="0" normalizeH="0" noProof="0" dirty="0" err="1" smtClean="0">
                <a:ln>
                  <a:noFill/>
                </a:ln>
                <a:solidFill>
                  <a:schemeClr val="tx1"/>
                </a:solidFill>
                <a:effectLst/>
                <a:uLnTx/>
                <a:uFillTx/>
                <a:latin typeface="Arial" pitchFamily="34" charset="0"/>
                <a:ea typeface="+mn-ea"/>
                <a:cs typeface="Arial" pitchFamily="34" charset="0"/>
              </a:rPr>
              <a:t>Ukranian</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 1 Indian, 1 Russian</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17" name="Text Placeholder 3"/>
          <p:cNvSpPr txBox="1">
            <a:spLocks/>
          </p:cNvSpPr>
          <p:nvPr/>
        </p:nvSpPr>
        <p:spPr>
          <a:xfrm>
            <a:off x="2285984" y="2928934"/>
            <a:ext cx="3929090" cy="500066"/>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24 May	 “Reference Material”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sent out</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19" name="Text Placeholder 3"/>
          <p:cNvSpPr txBox="1">
            <a:spLocks/>
          </p:cNvSpPr>
          <p:nvPr/>
        </p:nvSpPr>
        <p:spPr>
          <a:xfrm>
            <a:off x="2571736" y="3286124"/>
            <a:ext cx="6215106" cy="500066"/>
          </a:xfrm>
          <a:prstGeom prst="rect">
            <a:avLst/>
          </a:prstGeom>
        </p:spPr>
        <p:txBody>
          <a:bodyPr/>
          <a:lstStyle/>
          <a:p>
            <a:pPr marL="342900" indent="-342900" fontAlgn="auto">
              <a:spcAft>
                <a:spcPts val="0"/>
              </a:spcAft>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7 June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Invitations</a:t>
            </a:r>
            <a:r>
              <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rPr>
              <a:t> to compete confirmed to 2 NSW and 2 QLD teams</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21" name="Text Placeholder 3"/>
          <p:cNvSpPr txBox="1">
            <a:spLocks/>
          </p:cNvSpPr>
          <p:nvPr/>
        </p:nvSpPr>
        <p:spPr>
          <a:xfrm>
            <a:off x="3286116" y="4143380"/>
            <a:ext cx="4071966" cy="428628"/>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14 July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“Consol Energy” teams confirmed</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23" name="Text Placeholder 3"/>
          <p:cNvSpPr txBox="1">
            <a:spLocks/>
          </p:cNvSpPr>
          <p:nvPr/>
        </p:nvSpPr>
        <p:spPr>
          <a:xfrm>
            <a:off x="4071934" y="5072074"/>
            <a:ext cx="3500462" cy="285752"/>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4 Aug	 </a:t>
            </a:r>
            <a:r>
              <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“Doe Run” team confirmed</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24" name="Text Placeholder 3"/>
          <p:cNvSpPr txBox="1">
            <a:spLocks/>
          </p:cNvSpPr>
          <p:nvPr/>
        </p:nvSpPr>
        <p:spPr>
          <a:xfrm>
            <a:off x="4643438" y="5572140"/>
            <a:ext cx="3071834" cy="285752"/>
          </a:xfrm>
          <a:prstGeom prst="rect">
            <a:avLst/>
          </a:prstGeom>
        </p:spPr>
        <p:txBody>
          <a:bodyPr/>
          <a:lstStyle/>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r>
              <a:rPr kumimoji="0" lang="en-US" sz="1400" b="1"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rPr>
              <a:t>6 Nov	 </a:t>
            </a:r>
            <a:r>
              <a:rPr lang="en-US" sz="1400" dirty="0" smtClean="0">
                <a:latin typeface="Arial" pitchFamily="34" charset="0"/>
                <a:cs typeface="Arial" pitchFamily="34" charset="0"/>
              </a:rPr>
              <a:t>Teams begin to arrive</a:t>
            </a: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16" name="Text Placeholder 3"/>
          <p:cNvSpPr txBox="1">
            <a:spLocks/>
          </p:cNvSpPr>
          <p:nvPr/>
        </p:nvSpPr>
        <p:spPr>
          <a:xfrm>
            <a:off x="3786182" y="6000768"/>
            <a:ext cx="3071834" cy="285752"/>
          </a:xfrm>
          <a:prstGeom prst="rect">
            <a:avLst/>
          </a:prstGeom>
        </p:spPr>
        <p:txBody>
          <a:bodyPr/>
          <a:lstStyle/>
          <a:p>
            <a:pPr marL="342900" indent="-342900" fontAlgn="auto">
              <a:spcAft>
                <a:spcPts val="0"/>
              </a:spcAft>
            </a:pPr>
            <a:r>
              <a:rPr lang="en-US" sz="1400" b="1" dirty="0" smtClean="0">
                <a:latin typeface="Arial" pitchFamily="34" charset="0"/>
                <a:cs typeface="Arial" pitchFamily="34" charset="0"/>
              </a:rPr>
              <a:t>11 Nov 	Competition Begins</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285720" y="3929066"/>
            <a:ext cx="1643074" cy="1747269"/>
          </a:xfrm>
          <a:prstGeom prst="rect">
            <a:avLst/>
          </a:prstGeom>
          <a:noFill/>
          <a:ln w="9525">
            <a:noFill/>
            <a:miter lim="800000"/>
            <a:headEnd/>
            <a:tailEnd/>
          </a:ln>
          <a:effectLst/>
        </p:spPr>
      </p:pic>
      <p:sp>
        <p:nvSpPr>
          <p:cNvPr id="30" name="Text Placeholder 3"/>
          <p:cNvSpPr txBox="1">
            <a:spLocks/>
          </p:cNvSpPr>
          <p:nvPr/>
        </p:nvSpPr>
        <p:spPr>
          <a:xfrm>
            <a:off x="1928794" y="2500306"/>
            <a:ext cx="8358246" cy="500066"/>
          </a:xfrm>
          <a:prstGeom prst="rect">
            <a:avLst/>
          </a:prstGeom>
        </p:spPr>
        <p:txBody>
          <a:bodyPr/>
          <a:lstStyle/>
          <a:p>
            <a:pPr marL="342900" indent="-342900" fontAlgn="auto">
              <a:spcAft>
                <a:spcPts val="0"/>
              </a:spcAft>
            </a:pPr>
            <a:r>
              <a:rPr lang="en-US" sz="1400" b="1" dirty="0" smtClean="0">
                <a:latin typeface="Arial" pitchFamily="34" charset="0"/>
                <a:cs typeface="Arial" pitchFamily="34" charset="0"/>
              </a:rPr>
              <a:t>30  Apr	 “Competition Information” </a:t>
            </a:r>
            <a:r>
              <a:rPr lang="en-US" sz="1400" dirty="0" smtClean="0">
                <a:latin typeface="Arial" pitchFamily="34" charset="0"/>
                <a:cs typeface="Arial" pitchFamily="34" charset="0"/>
              </a:rPr>
              <a:t>and Registration forms distributed</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31" name="Text Placeholder 3"/>
          <p:cNvSpPr txBox="1">
            <a:spLocks/>
          </p:cNvSpPr>
          <p:nvPr/>
        </p:nvSpPr>
        <p:spPr>
          <a:xfrm>
            <a:off x="2928894" y="3714752"/>
            <a:ext cx="6215106" cy="500066"/>
          </a:xfrm>
          <a:prstGeom prst="rect">
            <a:avLst/>
          </a:prstGeom>
        </p:spPr>
        <p:txBody>
          <a:bodyPr/>
          <a:lstStyle/>
          <a:p>
            <a:pPr marL="342900" indent="-342900" fontAlgn="auto">
              <a:spcAft>
                <a:spcPts val="0"/>
              </a:spcAft>
            </a:pPr>
            <a:r>
              <a:rPr lang="en-US" sz="1400" b="1" dirty="0" smtClean="0">
                <a:latin typeface="Arial" pitchFamily="34" charset="0"/>
                <a:cs typeface="Arial" pitchFamily="34" charset="0"/>
              </a:rPr>
              <a:t>30 June	 </a:t>
            </a:r>
            <a:r>
              <a:rPr lang="en-US" sz="1400" dirty="0" smtClean="0">
                <a:latin typeface="Arial" pitchFamily="34" charset="0"/>
                <a:cs typeface="Arial" pitchFamily="34" charset="0"/>
              </a:rPr>
              <a:t>Closing date for </a:t>
            </a:r>
            <a:r>
              <a:rPr lang="en-US" sz="1400" b="1" dirty="0" smtClean="0">
                <a:latin typeface="Arial" pitchFamily="34" charset="0"/>
                <a:cs typeface="Arial" pitchFamily="34" charset="0"/>
              </a:rPr>
              <a:t>“Team Registrations”</a:t>
            </a:r>
            <a:endParaRPr lang="en-US" sz="1400" dirty="0" smtClean="0">
              <a:latin typeface="Arial" pitchFamily="34" charset="0"/>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32" name="Text Placeholder 3"/>
          <p:cNvSpPr txBox="1">
            <a:spLocks/>
          </p:cNvSpPr>
          <p:nvPr/>
        </p:nvSpPr>
        <p:spPr>
          <a:xfrm>
            <a:off x="3643306" y="4572008"/>
            <a:ext cx="4071966" cy="357190"/>
          </a:xfrm>
          <a:prstGeom prst="rect">
            <a:avLst/>
          </a:prstGeom>
        </p:spPr>
        <p:txBody>
          <a:bodyPr/>
          <a:lstStyle/>
          <a:p>
            <a:pPr marL="342900" indent="-342900" fontAlgn="auto">
              <a:spcAft>
                <a:spcPts val="0"/>
              </a:spcAft>
            </a:pPr>
            <a:r>
              <a:rPr lang="en-US" sz="1400" b="1" dirty="0" smtClean="0">
                <a:latin typeface="Arial" pitchFamily="34" charset="0"/>
                <a:cs typeface="Arial" pitchFamily="34" charset="0"/>
              </a:rPr>
              <a:t>28 July	 </a:t>
            </a:r>
            <a:r>
              <a:rPr lang="en-US" sz="1400" dirty="0" err="1" smtClean="0">
                <a:latin typeface="Arial" pitchFamily="34" charset="0"/>
                <a:cs typeface="Arial" pitchFamily="34" charset="0"/>
              </a:rPr>
              <a:t>Sinagareni</a:t>
            </a:r>
            <a:r>
              <a:rPr lang="en-US" sz="1400" dirty="0" smtClean="0">
                <a:latin typeface="Arial" pitchFamily="34" charset="0"/>
                <a:cs typeface="Arial" pitchFamily="34" charset="0"/>
              </a:rPr>
              <a:t> Collieries team confirmed</a:t>
            </a: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i="0" u="none" strike="noStrike" kern="1200" cap="none" spc="0" normalizeH="0" baseline="0" noProof="0" dirty="0" smtClean="0">
              <a:ln>
                <a:noFill/>
              </a:ln>
              <a:solidFill>
                <a:schemeClr val="tx1"/>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00000"/>
              </a:lnSpc>
              <a:spcBef>
                <a:spcPct val="0"/>
              </a:spcBef>
              <a:spcAft>
                <a:spcPts val="0"/>
              </a:spcAft>
              <a:buClrTx/>
              <a:buSzTx/>
              <a:buFont typeface="Wingdings" pitchFamily="2" charset="2"/>
              <a:buNone/>
              <a:tabLst/>
              <a:defRPr/>
            </a:pPr>
            <a:endParaRPr kumimoji="0" lang="en-US" sz="1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29" name="Rectangle 28"/>
          <p:cNvSpPr/>
          <p:nvPr/>
        </p:nvSpPr>
        <p:spPr>
          <a:xfrm>
            <a:off x="2143108" y="2000240"/>
            <a:ext cx="1071570" cy="338554"/>
          </a:xfrm>
          <a:prstGeom prst="rect">
            <a:avLst/>
          </a:prstGeom>
          <a:solidFill>
            <a:srgbClr val="FFFF00"/>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9 teams</a:t>
            </a:r>
            <a:endParaRPr lang="en-US"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3" name="Rectangle 32"/>
          <p:cNvSpPr/>
          <p:nvPr/>
        </p:nvSpPr>
        <p:spPr>
          <a:xfrm>
            <a:off x="3714744" y="3714752"/>
            <a:ext cx="1357322" cy="338554"/>
          </a:xfrm>
          <a:prstGeom prst="rect">
            <a:avLst/>
          </a:prstGeom>
          <a:solidFill>
            <a:srgbClr val="FFFF00"/>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12 teams</a:t>
            </a:r>
            <a:endParaRPr lang="en-US"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6" name="Rectangle 35"/>
          <p:cNvSpPr/>
          <p:nvPr/>
        </p:nvSpPr>
        <p:spPr>
          <a:xfrm>
            <a:off x="4357686" y="4572008"/>
            <a:ext cx="1357322" cy="338554"/>
          </a:xfrm>
          <a:prstGeom prst="rect">
            <a:avLst/>
          </a:prstGeom>
          <a:solidFill>
            <a:srgbClr val="FFFF00"/>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15 teams</a:t>
            </a:r>
            <a:endParaRPr lang="en-US"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7" name="Rectangle 36"/>
          <p:cNvSpPr/>
          <p:nvPr/>
        </p:nvSpPr>
        <p:spPr>
          <a:xfrm>
            <a:off x="4643438" y="5072074"/>
            <a:ext cx="1357322" cy="338554"/>
          </a:xfrm>
          <a:prstGeom prst="rect">
            <a:avLst/>
          </a:prstGeom>
          <a:solidFill>
            <a:srgbClr val="FFFF00"/>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16 teams</a:t>
            </a:r>
            <a:endParaRPr lang="en-US"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8" name="Rectangle 37"/>
          <p:cNvSpPr/>
          <p:nvPr/>
        </p:nvSpPr>
        <p:spPr>
          <a:xfrm>
            <a:off x="4000496" y="4143380"/>
            <a:ext cx="1357322" cy="338554"/>
          </a:xfrm>
          <a:prstGeom prst="rect">
            <a:avLst/>
          </a:prstGeom>
          <a:solidFill>
            <a:srgbClr val="FFFF00"/>
          </a:solid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14 teams</a:t>
            </a:r>
            <a:endParaRPr lang="en-US" sz="1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9"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dissolv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ssolv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dissolv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ssolve">
                                      <p:cBhvr>
                                        <p:cTn id="41" dur="500"/>
                                        <p:tgtEl>
                                          <p:spTgt spid="30"/>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dissolv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ssolve">
                                      <p:cBhvr>
                                        <p:cTn id="49" dur="500"/>
                                        <p:tgtEl>
                                          <p:spTgt spid="1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dissolve">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dissolve">
                                      <p:cBhvr>
                                        <p:cTn id="65" dur="500"/>
                                        <p:tgtEl>
                                          <p:spTgt spid="3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dissolv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grpId="0"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dissolve">
                                      <p:cBhvr>
                                        <p:cTn id="73" dur="500"/>
                                        <p:tgtEl>
                                          <p:spTgt spid="33"/>
                                        </p:tgtEl>
                                      </p:cBhvr>
                                    </p:animEffec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ssolve">
                                      <p:cBhvr>
                                        <p:cTn id="78" dur="500"/>
                                        <p:tgtEl>
                                          <p:spTgt spid="21"/>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dissolve">
                                      <p:cBhvr>
                                        <p:cTn id="81" dur="500"/>
                                        <p:tgtEl>
                                          <p:spTgt spid="35"/>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grpId="0"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dissolve">
                                      <p:cBhvr>
                                        <p:cTn id="86" dur="500"/>
                                        <p:tgtEl>
                                          <p:spTgt spid="38"/>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dissolve">
                                      <p:cBhvr>
                                        <p:cTn id="91" dur="500"/>
                                        <p:tgtEl>
                                          <p:spTgt spid="32"/>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dissolve">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dissolve">
                                      <p:cBhvr>
                                        <p:cTn id="99" dur="500"/>
                                        <p:tgtEl>
                                          <p:spTgt spid="36"/>
                                        </p:tgtEl>
                                      </p:cBhvr>
                                    </p:animEffect>
                                  </p:childTnLst>
                                </p:cTn>
                              </p:par>
                            </p:childTnLst>
                          </p:cTn>
                        </p:par>
                      </p:childTnLst>
                    </p:cTn>
                  </p:par>
                  <p:par>
                    <p:cTn id="100" fill="hold">
                      <p:stCondLst>
                        <p:cond delay="indefinite"/>
                      </p:stCondLst>
                      <p:childTnLst>
                        <p:par>
                          <p:cTn id="101" fill="hold">
                            <p:stCondLst>
                              <p:cond delay="0"/>
                            </p:stCondLst>
                            <p:childTnLst>
                              <p:par>
                                <p:cTn id="102" presetID="9" presetClass="entr" presetSubtype="0" fill="hold" grpId="0" nodeType="click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dissolve">
                                      <p:cBhvr>
                                        <p:cTn id="104" dur="500"/>
                                        <p:tgtEl>
                                          <p:spTgt spid="23"/>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dissolve">
                                      <p:cBhvr>
                                        <p:cTn id="107" dur="500"/>
                                        <p:tgtEl>
                                          <p:spTgt spid="25"/>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dissolve">
                                      <p:cBhvr>
                                        <p:cTn id="112" dur="500"/>
                                        <p:tgtEl>
                                          <p:spTgt spid="37"/>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dissolve">
                                      <p:cBhvr>
                                        <p:cTn id="1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7" grpId="0" animBg="1"/>
      <p:bldP spid="28" grpId="0" animBg="1"/>
      <p:bldP spid="25" grpId="0" animBg="1"/>
      <p:bldP spid="22" grpId="0" animBg="1"/>
      <p:bldP spid="34" grpId="0" animBg="1"/>
      <p:bldP spid="26" grpId="0" animBg="1"/>
      <p:bldP spid="20" grpId="0" animBg="1"/>
      <p:bldP spid="18" grpId="0" animBg="1"/>
      <p:bldP spid="13" grpId="0"/>
      <p:bldP spid="14" grpId="0"/>
      <p:bldP spid="15" grpId="0"/>
      <p:bldP spid="17" grpId="0"/>
      <p:bldP spid="19" grpId="0"/>
      <p:bldP spid="21" grpId="0"/>
      <p:bldP spid="23" grpId="0"/>
      <p:bldP spid="24" grpId="0"/>
      <p:bldP spid="16" grpId="0"/>
      <p:bldP spid="30" grpId="0"/>
      <p:bldP spid="31" grpId="0"/>
      <p:bldP spid="32" grpId="0"/>
      <p:bldP spid="29" grpId="0" animBg="1"/>
      <p:bldP spid="33" grpId="0" animBg="1"/>
      <p:bldP spid="36" grpId="0" animBg="1"/>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596" y="214290"/>
            <a:ext cx="7858180" cy="500066"/>
          </a:xfrm>
        </p:spPr>
        <p:txBody>
          <a:bodyPr/>
          <a:lstStyle/>
          <a:p>
            <a:r>
              <a:rPr smtClean="0"/>
              <a:t>Competition Week</a:t>
            </a:r>
            <a:endParaRPr lang="en-US" dirty="0"/>
          </a:p>
        </p:txBody>
      </p:sp>
      <p:sp>
        <p:nvSpPr>
          <p:cNvPr id="11" name="Text Placeholder 3"/>
          <p:cNvSpPr txBox="1">
            <a:spLocks/>
          </p:cNvSpPr>
          <p:nvPr/>
        </p:nvSpPr>
        <p:spPr>
          <a:xfrm>
            <a:off x="857224" y="1714488"/>
            <a:ext cx="2786114" cy="642942"/>
          </a:xfrm>
          <a:prstGeom prst="rect">
            <a:avLst/>
          </a:prstGeom>
        </p:spPr>
        <p:txBody>
          <a:bodyPr/>
          <a:lstStyle/>
          <a:p>
            <a:pPr marL="342900" marR="0" lvl="0" indent="-342900" algn="l" defTabSz="914400" rtl="0" eaLnBrk="1" fontAlgn="auto" latinLnBrk="0" hangingPunct="1">
              <a:spcBef>
                <a:spcPct val="0"/>
              </a:spcBef>
              <a:spcAft>
                <a:spcPts val="0"/>
              </a:spcAft>
              <a:buClrTx/>
              <a:buSzTx/>
              <a:buFont typeface="Wingdings" pitchFamily="2" charset="2"/>
              <a:buNone/>
              <a:tabLst/>
              <a:defRPr/>
            </a:pPr>
            <a:r>
              <a:rPr lang="en-US" sz="2400" b="1" dirty="0" smtClean="0">
                <a:latin typeface="Arial" pitchFamily="34" charset="0"/>
                <a:cs typeface="Arial" pitchFamily="34" charset="0"/>
              </a:rPr>
              <a:t>Tourist Activities</a:t>
            </a:r>
            <a:endParaRPr kumimoji="0" lang="en-US" sz="2400" b="1"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pic>
        <p:nvPicPr>
          <p:cNvPr id="3074" name="Picture 2" descr="C:\Users\steve.tonegato.CSPL.000\Desktop\IMRC REPORT PRESENTATION\Social photos\P1030407.JPG"/>
          <p:cNvPicPr>
            <a:picLocks noChangeAspect="1" noChangeArrowheads="1"/>
          </p:cNvPicPr>
          <p:nvPr/>
        </p:nvPicPr>
        <p:blipFill>
          <a:blip r:embed="rId3" cstate="print"/>
          <a:srcRect/>
          <a:stretch>
            <a:fillRect/>
          </a:stretch>
        </p:blipFill>
        <p:spPr bwMode="auto">
          <a:xfrm>
            <a:off x="4857752" y="214290"/>
            <a:ext cx="4095779" cy="3071834"/>
          </a:xfrm>
          <a:prstGeom prst="rect">
            <a:avLst/>
          </a:prstGeom>
          <a:noFill/>
        </p:spPr>
      </p:pic>
      <p:pic>
        <p:nvPicPr>
          <p:cNvPr id="3075" name="Picture 3" descr="C:\Users\steve.tonegato.CSPL.000\Desktop\IMRC REPORT PRESENTATION\Social photos\P1030442.JPG"/>
          <p:cNvPicPr>
            <a:picLocks noChangeAspect="1" noChangeArrowheads="1"/>
          </p:cNvPicPr>
          <p:nvPr/>
        </p:nvPicPr>
        <p:blipFill>
          <a:blip r:embed="rId4" cstate="print"/>
          <a:srcRect/>
          <a:stretch>
            <a:fillRect/>
          </a:stretch>
        </p:blipFill>
        <p:spPr bwMode="auto">
          <a:xfrm>
            <a:off x="428596" y="3429000"/>
            <a:ext cx="4286248" cy="3214686"/>
          </a:xfrm>
          <a:prstGeom prst="rect">
            <a:avLst/>
          </a:prstGeom>
          <a:noFill/>
        </p:spPr>
      </p:pic>
      <p:pic>
        <p:nvPicPr>
          <p:cNvPr id="3076" name="Picture 4" descr="C:\Users\steve.tonegato.CSPL.000\Desktop\IMRC REPORT PRESENTATION\Social photos\P1030447.JPG"/>
          <p:cNvPicPr>
            <a:picLocks noChangeAspect="1" noChangeArrowheads="1"/>
          </p:cNvPicPr>
          <p:nvPr/>
        </p:nvPicPr>
        <p:blipFill>
          <a:blip r:embed="rId5" cstate="print"/>
          <a:srcRect/>
          <a:stretch>
            <a:fillRect/>
          </a:stretch>
        </p:blipFill>
        <p:spPr bwMode="auto">
          <a:xfrm>
            <a:off x="4857751" y="3429000"/>
            <a:ext cx="4191029" cy="314327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o box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No boxes</Template>
  <TotalTime>4886</TotalTime>
  <Words>3581</Words>
  <Application>Microsoft Office PowerPoint</Application>
  <PresentationFormat>On-screen Show (4:3)</PresentationFormat>
  <Paragraphs>424</Paragraphs>
  <Slides>46</Slides>
  <Notes>22</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No boxes</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vector>
  </TitlesOfParts>
  <Company>Coal Services Pty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rebecca.hoggard</dc:creator>
  <cp:lastModifiedBy>seamus.devlin</cp:lastModifiedBy>
  <cp:revision>390</cp:revision>
  <dcterms:created xsi:type="dcterms:W3CDTF">2010-04-07T22:39:38Z</dcterms:created>
  <dcterms:modified xsi:type="dcterms:W3CDTF">2011-08-15T05:40:36Z</dcterms:modified>
</cp:coreProperties>
</file>